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7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6" r:id="rId74"/>
    <p:sldId id="325" r:id="rId75"/>
  </p:sldIdLst>
  <p:sldSz cx="9144000" cy="6858000" type="screen4x3"/>
  <p:notesSz cx="6858000" cy="9144000"/>
  <p:embeddedFontLst>
    <p:embeddedFont>
      <p:font typeface="Adobe Garamond Pro" panose="02020502060506020403" pitchFamily="18" charset="77"/>
      <p:regular r:id="rId77"/>
    </p:embeddedFont>
    <p:embeddedFont>
      <p:font typeface="Brandon Grotesque Black" panose="020B0A030202030D0202"/>
      <p:regular r:id="rId78"/>
      <p:bold r:id="rId79"/>
      <p:italic r:id="rId80"/>
      <p:boldItalic r:id="rId81"/>
    </p:embeddedFont>
    <p:embeddedFont>
      <p:font typeface="Brandon Grotesque Bold" panose="020F0502020204030204"/>
      <p:regular r:id="rId82"/>
      <p:bold r:id="rId83"/>
      <p:italic r:id="rId84"/>
      <p:boldItalic r:id="rId85"/>
    </p:embeddedFont>
    <p:embeddedFont>
      <p:font typeface="Brandon Grotesque Medium" panose="020B06030202030D0202"/>
      <p:regular r:id="rId86"/>
      <p:bold r:id="rId87"/>
      <p:italic r:id="rId88"/>
    </p:embeddedFont>
    <p:embeddedFont>
      <p:font typeface="Brandon Grotesque Regular" panose="020B05030202030D0202"/>
      <p:regular r:id="rId89"/>
      <p:bold r:id="rId90"/>
      <p:italic r:id="rId91"/>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5"/>
    <p:restoredTop sz="78356"/>
  </p:normalViewPr>
  <p:slideViewPr>
    <p:cSldViewPr snapToGrid="0">
      <p:cViewPr varScale="1">
        <p:scale>
          <a:sx n="98" d="100"/>
          <a:sy n="98" d="100"/>
        </p:scale>
        <p:origin x="76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8.fntdata"/><Relationship Id="rId89" Type="http://schemas.openxmlformats.org/officeDocument/2006/relationships/font" Target="fonts/font13.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3.fntdata"/><Relationship Id="rId5" Type="http://schemas.openxmlformats.org/officeDocument/2006/relationships/slide" Target="slides/slide1.xml"/><Relationship Id="rId90" Type="http://schemas.openxmlformats.org/officeDocument/2006/relationships/font" Target="fonts/font14.fntdata"/><Relationship Id="rId95"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font" Target="fonts/font4.fntdata"/><Relationship Id="rId85" Type="http://schemas.openxmlformats.org/officeDocument/2006/relationships/font" Target="fonts/font9.fntdata"/><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7.fntdata"/><Relationship Id="rId88" Type="http://schemas.openxmlformats.org/officeDocument/2006/relationships/font" Target="fonts/font12.fntdata"/><Relationship Id="rId91" Type="http://schemas.openxmlformats.org/officeDocument/2006/relationships/font" Target="fonts/font15.fntdata"/><Relationship Id="rId9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font" Target="fonts/font10.fntdata"/><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11.fntdata"/><Relationship Id="rId61" Type="http://schemas.openxmlformats.org/officeDocument/2006/relationships/slide" Target="slides/slide57.xml"/><Relationship Id="rId82"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nt Parker" userId="1ca145bf-9cc5-4ecb-8c2c-612d4dd6c3f6" providerId="ADAL" clId="{359A7750-F690-5A8A-B418-55C8DF495605}"/>
    <pc:docChg chg="undo custSel addSld modSld sldOrd">
      <pc:chgData name="Grant Parker" userId="1ca145bf-9cc5-4ecb-8c2c-612d4dd6c3f6" providerId="ADAL" clId="{359A7750-F690-5A8A-B418-55C8DF495605}" dt="2026-08-26T18:03:42.942" v="33" actId="1076"/>
      <pc:docMkLst>
        <pc:docMk/>
      </pc:docMkLst>
      <pc:sldChg chg="addSp delSp modSp mod">
        <pc:chgData name="Grant Parker" userId="1ca145bf-9cc5-4ecb-8c2c-612d4dd6c3f6" providerId="ADAL" clId="{359A7750-F690-5A8A-B418-55C8DF495605}" dt="2026-08-26T18:03:42.942" v="33" actId="1076"/>
        <pc:sldMkLst>
          <pc:docMk/>
          <pc:sldMk cId="2336465574" sldId="325"/>
        </pc:sldMkLst>
        <pc:picChg chg="add mod">
          <ac:chgData name="Grant Parker" userId="1ca145bf-9cc5-4ecb-8c2c-612d4dd6c3f6" providerId="ADAL" clId="{359A7750-F690-5A8A-B418-55C8DF495605}" dt="2026-08-26T18:03:42.942" v="33" actId="1076"/>
          <ac:picMkLst>
            <pc:docMk/>
            <pc:sldMk cId="2336465574" sldId="325"/>
            <ac:picMk id="3" creationId="{98A5696D-106A-6C21-5C1D-BAFFFC924824}"/>
          </ac:picMkLst>
        </pc:picChg>
        <pc:picChg chg="del mod">
          <ac:chgData name="Grant Parker" userId="1ca145bf-9cc5-4ecb-8c2c-612d4dd6c3f6" providerId="ADAL" clId="{359A7750-F690-5A8A-B418-55C8DF495605}" dt="2026-08-26T18:03:33.042" v="29" actId="478"/>
          <ac:picMkLst>
            <pc:docMk/>
            <pc:sldMk cId="2336465574" sldId="325"/>
            <ac:picMk id="4" creationId="{34E1AEFD-13A5-5339-E60C-BD03CA402D01}"/>
          </ac:picMkLst>
        </pc:picChg>
      </pc:sldChg>
      <pc:sldChg chg="addSp delSp modSp add mod ord">
        <pc:chgData name="Grant Parker" userId="1ca145bf-9cc5-4ecb-8c2c-612d4dd6c3f6" providerId="ADAL" clId="{359A7750-F690-5A8A-B418-55C8DF495605}" dt="2026-08-25T18:12:37.805" v="27" actId="1076"/>
        <pc:sldMkLst>
          <pc:docMk/>
          <pc:sldMk cId="44665993" sldId="326"/>
        </pc:sldMkLst>
        <pc:spChg chg="mod">
          <ac:chgData name="Grant Parker" userId="1ca145bf-9cc5-4ecb-8c2c-612d4dd6c3f6" providerId="ADAL" clId="{359A7750-F690-5A8A-B418-55C8DF495605}" dt="2026-08-25T18:12:37.805" v="27" actId="1076"/>
          <ac:spMkLst>
            <pc:docMk/>
            <pc:sldMk cId="44665993" sldId="326"/>
            <ac:spMk id="89" creationId="{07596C7E-5056-659B-AB51-B7FA01820D87}"/>
          </ac:spMkLst>
        </pc:spChg>
        <pc:picChg chg="add mod">
          <ac:chgData name="Grant Parker" userId="1ca145bf-9cc5-4ecb-8c2c-612d4dd6c3f6" providerId="ADAL" clId="{359A7750-F690-5A8A-B418-55C8DF495605}" dt="2026-08-25T18:12:28.941" v="25" actId="1076"/>
          <ac:picMkLst>
            <pc:docMk/>
            <pc:sldMk cId="44665993" sldId="326"/>
            <ac:picMk id="3" creationId="{865F853C-859D-3F0B-5CE8-BD1D9D3ECF32}"/>
          </ac:picMkLst>
        </pc:picChg>
        <pc:picChg chg="del">
          <ac:chgData name="Grant Parker" userId="1ca145bf-9cc5-4ecb-8c2c-612d4dd6c3f6" providerId="ADAL" clId="{359A7750-F690-5A8A-B418-55C8DF495605}" dt="2026-08-25T18:11:52.327" v="21" actId="478"/>
          <ac:picMkLst>
            <pc:docMk/>
            <pc:sldMk cId="44665993" sldId="326"/>
            <ac:picMk id="4" creationId="{E77F3212-604C-DB7A-7629-3AE7A795D702}"/>
          </ac:picMkLst>
        </pc:picChg>
        <pc:picChg chg="mod">
          <ac:chgData name="Grant Parker" userId="1ca145bf-9cc5-4ecb-8c2c-612d4dd6c3f6" providerId="ADAL" clId="{359A7750-F690-5A8A-B418-55C8DF495605}" dt="2026-08-25T18:12:31.761" v="26" actId="1076"/>
          <ac:picMkLst>
            <pc:docMk/>
            <pc:sldMk cId="44665993" sldId="326"/>
            <ac:picMk id="90" creationId="{A921E235-0708-C1A9-D36E-DFEA7FD99025}"/>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2.3809500000000001E-2"/>
          <c:y val="2.3809500000000001E-2"/>
          <c:w val="0.95238100000000003"/>
          <c:h val="0.93988099999999997"/>
        </c:manualLayout>
      </c:layout>
      <c:pieChart>
        <c:varyColors val="0"/>
        <c:ser>
          <c:idx val="0"/>
          <c:order val="0"/>
          <c:tx>
            <c:strRef>
              <c:f>Sheet1!$A$2</c:f>
              <c:strCache>
                <c:ptCount val="1"/>
                <c:pt idx="0">
                  <c:v>Sales</c:v>
                </c:pt>
              </c:strCache>
            </c:strRef>
          </c:tx>
          <c:spPr>
            <a:solidFill>
              <a:srgbClr val="A5EAFF"/>
            </a:solidFill>
            <a:ln w="12700" cap="flat">
              <a:noFill/>
              <a:miter lim="400000"/>
            </a:ln>
            <a:effectLst>
              <a:outerShdw blurRad="63500" dist="19050" dir="5400000" algn="tl">
                <a:srgbClr val="1A4078">
                  <a:alpha val="63000"/>
                </a:srgbClr>
              </a:outerShdw>
            </a:effectLst>
          </c:spPr>
          <c:dPt>
            <c:idx val="0"/>
            <c:bubble3D val="0"/>
            <c:explosion val="6"/>
            <c:extLst>
              <c:ext xmlns:c16="http://schemas.microsoft.com/office/drawing/2014/chart" uri="{C3380CC4-5D6E-409C-BE32-E72D297353CC}">
                <c16:uniqueId val="{00000001-5505-D34F-9C81-71D7CDC76394}"/>
              </c:ext>
            </c:extLst>
          </c:dPt>
          <c:dPt>
            <c:idx val="1"/>
            <c:bubble3D val="0"/>
            <c:spPr>
              <a:solidFill>
                <a:srgbClr val="009EE9"/>
              </a:solidFill>
              <a:ln w="12700" cap="flat">
                <a:noFill/>
                <a:miter lim="400000"/>
              </a:ln>
              <a:effectLst>
                <a:outerShdw blurRad="63500" dist="19050" dir="5400000" algn="tl">
                  <a:srgbClr val="000000">
                    <a:alpha val="63000"/>
                  </a:srgbClr>
                </a:outerShdw>
              </a:effectLst>
            </c:spPr>
            <c:extLst>
              <c:ext xmlns:c16="http://schemas.microsoft.com/office/drawing/2014/chart" uri="{C3380CC4-5D6E-409C-BE32-E72D297353CC}">
                <c16:uniqueId val="{00000003-5505-D34F-9C81-71D7CDC76394}"/>
              </c:ext>
            </c:extLst>
          </c:dPt>
          <c:cat>
            <c:strRef>
              <c:f>Sheet1!$B$1:$C$1</c:f>
              <c:strCache>
                <c:ptCount val="2"/>
                <c:pt idx="0">
                  <c:v>1st Qtr</c:v>
                </c:pt>
                <c:pt idx="1">
                  <c:v>2nd Qtr</c:v>
                </c:pt>
              </c:strCache>
            </c:strRef>
          </c:cat>
          <c:val>
            <c:numRef>
              <c:f>Sheet1!$B$2:$C$2</c:f>
              <c:numCache>
                <c:formatCode>General</c:formatCode>
                <c:ptCount val="2"/>
                <c:pt idx="0">
                  <c:v>50</c:v>
                </c:pt>
                <c:pt idx="1">
                  <c:v>50</c:v>
                </c:pt>
              </c:numCache>
            </c:numRef>
          </c:val>
          <c:extLst>
            <c:ext xmlns:c16="http://schemas.microsoft.com/office/drawing/2014/chart" uri="{C3380CC4-5D6E-409C-BE32-E72D297353CC}">
              <c16:uniqueId val="{00000004-5505-D34F-9C81-71D7CDC76394}"/>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6" name="Shape 86"/>
          <p:cNvSpPr>
            <a:spLocks noGrp="1" noRot="1" noChangeAspect="1"/>
          </p:cNvSpPr>
          <p:nvPr>
            <p:ph type="sldImg"/>
          </p:nvPr>
        </p:nvSpPr>
        <p:spPr>
          <a:xfrm>
            <a:off x="1143000" y="685800"/>
            <a:ext cx="4572000" cy="3429000"/>
          </a:xfrm>
          <a:prstGeom prst="rect">
            <a:avLst/>
          </a:prstGeom>
        </p:spPr>
        <p:txBody>
          <a:bodyPr/>
          <a:lstStyle/>
          <a:p>
            <a:endParaRPr/>
          </a:p>
        </p:txBody>
      </p:sp>
      <p:sp>
        <p:nvSpPr>
          <p:cNvPr id="87" name="Shape 8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6045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ustom 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Head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 name="Title Text"/>
          <p:cNvSpPr txBox="1">
            <a:spLocks noGrp="1"/>
          </p:cNvSpPr>
          <p:nvPr>
            <p:ph type="title"/>
          </p:nvPr>
        </p:nvSpPr>
        <p:spPr>
          <a:xfrm>
            <a:off x="685800" y="2632760"/>
            <a:ext cx="7772400" cy="2387601"/>
          </a:xfrm>
          <a:prstGeom prst="rect">
            <a:avLst/>
          </a:prstGeom>
        </p:spPr>
        <p:txBody>
          <a:bodyPr anchor="b">
            <a:normAutofit/>
          </a:bodyPr>
          <a:lstStyle>
            <a:lvl1pPr algn="ctr">
              <a:defRPr sz="6000">
                <a:solidFill>
                  <a:srgbClr val="E7A614"/>
                </a:solidFill>
                <a:latin typeface="Brandon Grotesque Black"/>
                <a:ea typeface="Brandon Grotesque Black"/>
                <a:cs typeface="Brandon Grotesque Black"/>
                <a:sym typeface="Brandon Grotesque Black"/>
              </a:defRPr>
            </a:lvl1pPr>
          </a:lstStyle>
          <a:p>
            <a:r>
              <a:t>Title Text</a:t>
            </a:r>
          </a:p>
        </p:txBody>
      </p:sp>
      <p:sp>
        <p:nvSpPr>
          <p:cNvPr id="26" name="Body Level One…"/>
          <p:cNvSpPr txBox="1">
            <a:spLocks noGrp="1"/>
          </p:cNvSpPr>
          <p:nvPr>
            <p:ph type="body" sz="quarter" idx="1"/>
          </p:nvPr>
        </p:nvSpPr>
        <p:spPr>
          <a:xfrm>
            <a:off x="1143000" y="5112434"/>
            <a:ext cx="6858000" cy="1655763"/>
          </a:xfrm>
          <a:prstGeom prst="rect">
            <a:avLst/>
          </a:prstGeom>
        </p:spPr>
        <p:txBody>
          <a:bodyPr>
            <a:normAutofit/>
          </a:bodyPr>
          <a:lstStyle>
            <a:lvl1pPr marL="0" indent="0" algn="ctr">
              <a:buSzTx/>
              <a:buFontTx/>
              <a:buNone/>
              <a:defRPr sz="2000">
                <a:solidFill>
                  <a:srgbClr val="FFFFFF"/>
                </a:solidFill>
                <a:latin typeface="Brandon Grotesque Black"/>
                <a:ea typeface="Brandon Grotesque Black"/>
                <a:cs typeface="Brandon Grotesque Black"/>
                <a:sym typeface="Brandon Grotesque Black"/>
              </a:defRPr>
            </a:lvl1pPr>
            <a:lvl2pPr marL="0" indent="457200" algn="ctr">
              <a:buSzTx/>
              <a:buFontTx/>
              <a:buNone/>
              <a:defRPr sz="2000">
                <a:solidFill>
                  <a:srgbClr val="FFFFFF"/>
                </a:solidFill>
                <a:latin typeface="Brandon Grotesque Black"/>
                <a:ea typeface="Brandon Grotesque Black"/>
                <a:cs typeface="Brandon Grotesque Black"/>
                <a:sym typeface="Brandon Grotesque Black"/>
              </a:defRPr>
            </a:lvl2pPr>
            <a:lvl3pPr marL="0" indent="914400" algn="ctr">
              <a:buSzTx/>
              <a:buFontTx/>
              <a:buNone/>
              <a:defRPr sz="2000">
                <a:solidFill>
                  <a:srgbClr val="FFFFFF"/>
                </a:solidFill>
                <a:latin typeface="Brandon Grotesque Black"/>
                <a:ea typeface="Brandon Grotesque Black"/>
                <a:cs typeface="Brandon Grotesque Black"/>
                <a:sym typeface="Brandon Grotesque Black"/>
              </a:defRPr>
            </a:lvl3pPr>
            <a:lvl4pPr marL="0" indent="1371600" algn="ctr">
              <a:buSzTx/>
              <a:buFontTx/>
              <a:buNone/>
              <a:defRPr sz="2000">
                <a:solidFill>
                  <a:srgbClr val="FFFFFF"/>
                </a:solidFill>
                <a:latin typeface="Brandon Grotesque Black"/>
                <a:ea typeface="Brandon Grotesque Black"/>
                <a:cs typeface="Brandon Grotesque Black"/>
                <a:sym typeface="Brandon Grotesque Black"/>
              </a:defRPr>
            </a:lvl4pPr>
            <a:lvl5pPr marL="0" indent="1828800" algn="ctr">
              <a:buSzTx/>
              <a:buFontTx/>
              <a:buNone/>
              <a:defRPr sz="2000">
                <a:solidFill>
                  <a:srgbClr val="FFFFFF"/>
                </a:solidFill>
                <a:latin typeface="Brandon Grotesque Black"/>
                <a:ea typeface="Brandon Grotesque Black"/>
                <a:cs typeface="Brandon Grotesque Black"/>
                <a:sym typeface="Brandon Grotesque Black"/>
              </a:defRPr>
            </a:lvl5pPr>
          </a:lstStyle>
          <a:p>
            <a:r>
              <a:t>Body Level One</a:t>
            </a:r>
          </a:p>
          <a:p>
            <a:pPr lvl="1"/>
            <a:r>
              <a:t>Body Level Two</a:t>
            </a:r>
          </a:p>
          <a:p>
            <a:pPr lvl="2"/>
            <a:r>
              <a:t>Body Level Three</a:t>
            </a:r>
          </a:p>
          <a:p>
            <a:pPr lvl="3"/>
            <a:r>
              <a:t>Body Level Four</a:t>
            </a:r>
          </a:p>
          <a:p>
            <a:pPr lvl="4"/>
            <a:r>
              <a:t>Body Level Five</a:t>
            </a:r>
          </a:p>
        </p:txBody>
      </p:sp>
      <p:sp>
        <p:nvSpPr>
          <p:cNvPr id="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Header (Log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4" name="Title Text"/>
          <p:cNvSpPr txBox="1">
            <a:spLocks noGrp="1"/>
          </p:cNvSpPr>
          <p:nvPr>
            <p:ph type="title"/>
          </p:nvPr>
        </p:nvSpPr>
        <p:spPr>
          <a:xfrm>
            <a:off x="685800" y="2632760"/>
            <a:ext cx="7772400" cy="2387601"/>
          </a:xfrm>
          <a:prstGeom prst="rect">
            <a:avLst/>
          </a:prstGeom>
        </p:spPr>
        <p:txBody>
          <a:bodyPr anchor="b">
            <a:normAutofit/>
          </a:bodyPr>
          <a:lstStyle>
            <a:lvl1pPr algn="ctr">
              <a:defRPr sz="6000">
                <a:solidFill>
                  <a:srgbClr val="E7A614"/>
                </a:solidFill>
                <a:latin typeface="Brandon Grotesque Black"/>
                <a:ea typeface="Brandon Grotesque Black"/>
                <a:cs typeface="Brandon Grotesque Black"/>
                <a:sym typeface="Brandon Grotesque Black"/>
              </a:defRPr>
            </a:lvl1pPr>
          </a:lstStyle>
          <a:p>
            <a:r>
              <a:t>Title Text</a:t>
            </a:r>
          </a:p>
        </p:txBody>
      </p:sp>
      <p:sp>
        <p:nvSpPr>
          <p:cNvPr id="35" name="Body Level One…"/>
          <p:cNvSpPr txBox="1">
            <a:spLocks noGrp="1"/>
          </p:cNvSpPr>
          <p:nvPr>
            <p:ph type="body" sz="quarter" idx="1"/>
          </p:nvPr>
        </p:nvSpPr>
        <p:spPr>
          <a:xfrm>
            <a:off x="1143000" y="5112434"/>
            <a:ext cx="6858000" cy="1655763"/>
          </a:xfrm>
          <a:prstGeom prst="rect">
            <a:avLst/>
          </a:prstGeom>
        </p:spPr>
        <p:txBody>
          <a:bodyPr>
            <a:normAutofit/>
          </a:bodyPr>
          <a:lstStyle>
            <a:lvl1pPr marL="0" indent="0" algn="ctr">
              <a:buSzTx/>
              <a:buFontTx/>
              <a:buNone/>
              <a:defRPr sz="2000">
                <a:solidFill>
                  <a:srgbClr val="FFFFFF"/>
                </a:solidFill>
                <a:latin typeface="Brandon Grotesque Black"/>
                <a:ea typeface="Brandon Grotesque Black"/>
                <a:cs typeface="Brandon Grotesque Black"/>
                <a:sym typeface="Brandon Grotesque Black"/>
              </a:defRPr>
            </a:lvl1pPr>
            <a:lvl2pPr marL="0" indent="457200" algn="ctr">
              <a:buSzTx/>
              <a:buFontTx/>
              <a:buNone/>
              <a:defRPr sz="2000">
                <a:solidFill>
                  <a:srgbClr val="FFFFFF"/>
                </a:solidFill>
                <a:latin typeface="Brandon Grotesque Black"/>
                <a:ea typeface="Brandon Grotesque Black"/>
                <a:cs typeface="Brandon Grotesque Black"/>
                <a:sym typeface="Brandon Grotesque Black"/>
              </a:defRPr>
            </a:lvl2pPr>
            <a:lvl3pPr marL="0" indent="914400" algn="ctr">
              <a:buSzTx/>
              <a:buFontTx/>
              <a:buNone/>
              <a:defRPr sz="2000">
                <a:solidFill>
                  <a:srgbClr val="FFFFFF"/>
                </a:solidFill>
                <a:latin typeface="Brandon Grotesque Black"/>
                <a:ea typeface="Brandon Grotesque Black"/>
                <a:cs typeface="Brandon Grotesque Black"/>
                <a:sym typeface="Brandon Grotesque Black"/>
              </a:defRPr>
            </a:lvl3pPr>
            <a:lvl4pPr marL="0" indent="1371600" algn="ctr">
              <a:buSzTx/>
              <a:buFontTx/>
              <a:buNone/>
              <a:defRPr sz="2000">
                <a:solidFill>
                  <a:srgbClr val="FFFFFF"/>
                </a:solidFill>
                <a:latin typeface="Brandon Grotesque Black"/>
                <a:ea typeface="Brandon Grotesque Black"/>
                <a:cs typeface="Brandon Grotesque Black"/>
                <a:sym typeface="Brandon Grotesque Black"/>
              </a:defRPr>
            </a:lvl4pPr>
            <a:lvl5pPr marL="0" indent="1828800" algn="ctr">
              <a:buSzTx/>
              <a:buFontTx/>
              <a:buNone/>
              <a:defRPr sz="2000">
                <a:solidFill>
                  <a:srgbClr val="FFFFFF"/>
                </a:solidFill>
                <a:latin typeface="Brandon Grotesque Black"/>
                <a:ea typeface="Brandon Grotesque Black"/>
                <a:cs typeface="Brandon Grotesque Black"/>
                <a:sym typeface="Brandon Grotesque Black"/>
              </a:defRPr>
            </a:lvl5p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tent (Log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3" name="Title Text"/>
          <p:cNvSpPr txBox="1">
            <a:spLocks noGrp="1"/>
          </p:cNvSpPr>
          <p:nvPr>
            <p:ph type="title"/>
          </p:nvPr>
        </p:nvSpPr>
        <p:spPr>
          <a:xfrm>
            <a:off x="628650" y="1779361"/>
            <a:ext cx="7886700" cy="896464"/>
          </a:xfrm>
          <a:prstGeom prst="rect">
            <a:avLst/>
          </a:prstGeom>
        </p:spPr>
        <p:txBody>
          <a:bodyPr anchor="t">
            <a:normAutofit/>
          </a:bodyPr>
          <a:lstStyle>
            <a:lvl1pPr>
              <a:defRPr sz="4000">
                <a:solidFill>
                  <a:srgbClr val="215591"/>
                </a:solidFill>
                <a:latin typeface="Brandon Grotesque Bold"/>
                <a:ea typeface="Brandon Grotesque Bold"/>
                <a:cs typeface="Brandon Grotesque Bold"/>
                <a:sym typeface="Brandon Grotesque Bold"/>
              </a:defRPr>
            </a:lvl1pPr>
          </a:lstStyle>
          <a:p>
            <a:r>
              <a:t>Title Text</a:t>
            </a:r>
          </a:p>
        </p:txBody>
      </p:sp>
      <p:sp>
        <p:nvSpPr>
          <p:cNvPr id="44" name="Body Level One…"/>
          <p:cNvSpPr txBox="1">
            <a:spLocks noGrp="1"/>
          </p:cNvSpPr>
          <p:nvPr>
            <p:ph type="body" idx="1"/>
          </p:nvPr>
        </p:nvSpPr>
        <p:spPr>
          <a:xfrm>
            <a:off x="628650" y="2675825"/>
            <a:ext cx="7886700" cy="3259614"/>
          </a:xfrm>
          <a:prstGeom prst="rect">
            <a:avLst/>
          </a:prstGeom>
        </p:spPr>
        <p:txBody>
          <a:bodyPr>
            <a:normAutofit/>
          </a:bodyPr>
          <a:lstStyle>
            <a:lvl1pPr>
              <a:defRPr sz="2400">
                <a:solidFill>
                  <a:srgbClr val="215591"/>
                </a:solidFill>
                <a:latin typeface="Brandon Grotesque Regular"/>
                <a:ea typeface="Brandon Grotesque Regular"/>
                <a:cs typeface="Brandon Grotesque Regular"/>
                <a:sym typeface="Brandon Grotesque"/>
              </a:defRPr>
            </a:lvl1pPr>
            <a:lvl2pPr marL="731519" indent="-274319">
              <a:defRPr sz="2400">
                <a:solidFill>
                  <a:srgbClr val="215591"/>
                </a:solidFill>
                <a:latin typeface="Brandon Grotesque Regular"/>
                <a:ea typeface="Brandon Grotesque Regular"/>
                <a:cs typeface="Brandon Grotesque Regular"/>
                <a:sym typeface="Brandon Grotesque"/>
              </a:defRPr>
            </a:lvl2pPr>
            <a:lvl3pPr marL="1219200" indent="-304800">
              <a:defRPr sz="2400">
                <a:solidFill>
                  <a:srgbClr val="215591"/>
                </a:solidFill>
                <a:latin typeface="Brandon Grotesque Regular"/>
                <a:ea typeface="Brandon Grotesque Regular"/>
                <a:cs typeface="Brandon Grotesque Regular"/>
                <a:sym typeface="Brandon Grotesque"/>
              </a:defRPr>
            </a:lvl3pPr>
            <a:lvl4pPr marL="1714500" indent="-342900">
              <a:defRPr sz="2400">
                <a:solidFill>
                  <a:srgbClr val="215591"/>
                </a:solidFill>
                <a:latin typeface="Brandon Grotesque Regular"/>
                <a:ea typeface="Brandon Grotesque Regular"/>
                <a:cs typeface="Brandon Grotesque Regular"/>
                <a:sym typeface="Brandon Grotesque"/>
              </a:defRPr>
            </a:lvl4pPr>
            <a:lvl5pPr marL="2220685" indent="-391885">
              <a:defRPr sz="2400">
                <a:solidFill>
                  <a:srgbClr val="215591"/>
                </a:solidFill>
                <a:latin typeface="Brandon Grotesque Regular"/>
                <a:ea typeface="Brandon Grotesque Regular"/>
                <a:cs typeface="Brandon Grotesque Regular"/>
                <a:sym typeface="Brandon Grotesque"/>
              </a:defRPr>
            </a:lvl5pPr>
          </a:lstStyle>
          <a:p>
            <a:r>
              <a:t>Body Level One</a:t>
            </a:r>
          </a:p>
          <a:p>
            <a:pPr lvl="1"/>
            <a:r>
              <a:t>Body Level Two</a:t>
            </a:r>
          </a:p>
          <a:p>
            <a:pPr lvl="2"/>
            <a:r>
              <a:t>Body Level Three</a:t>
            </a:r>
          </a:p>
          <a:p>
            <a:pPr lvl="3"/>
            <a:r>
              <a:t>Body Level Four</a:t>
            </a:r>
          </a:p>
          <a:p>
            <a:pPr lvl="4"/>
            <a:r>
              <a:t>Body Level Five</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2" name="Title Text"/>
          <p:cNvSpPr txBox="1">
            <a:spLocks noGrp="1"/>
          </p:cNvSpPr>
          <p:nvPr>
            <p:ph type="title"/>
          </p:nvPr>
        </p:nvSpPr>
        <p:spPr>
          <a:xfrm>
            <a:off x="628650" y="798700"/>
            <a:ext cx="7886700" cy="896464"/>
          </a:xfrm>
          <a:prstGeom prst="rect">
            <a:avLst/>
          </a:prstGeom>
        </p:spPr>
        <p:txBody>
          <a:bodyPr anchor="t">
            <a:normAutofit/>
          </a:bodyPr>
          <a:lstStyle>
            <a:lvl1pPr>
              <a:defRPr sz="4000">
                <a:solidFill>
                  <a:srgbClr val="215591"/>
                </a:solidFill>
                <a:latin typeface="Brandon Grotesque Bold"/>
                <a:ea typeface="Brandon Grotesque Bold"/>
                <a:cs typeface="Brandon Grotesque Bold"/>
                <a:sym typeface="Brandon Grotesque Bold"/>
              </a:defRPr>
            </a:lvl1pPr>
          </a:lstStyle>
          <a:p>
            <a:r>
              <a:t>Title Text</a:t>
            </a:r>
          </a:p>
        </p:txBody>
      </p:sp>
      <p:sp>
        <p:nvSpPr>
          <p:cNvPr id="53" name="Body Level One…"/>
          <p:cNvSpPr txBox="1">
            <a:spLocks noGrp="1"/>
          </p:cNvSpPr>
          <p:nvPr>
            <p:ph type="body" idx="1"/>
          </p:nvPr>
        </p:nvSpPr>
        <p:spPr>
          <a:xfrm>
            <a:off x="628650" y="1695164"/>
            <a:ext cx="7886700" cy="3259614"/>
          </a:xfrm>
          <a:prstGeom prst="rect">
            <a:avLst/>
          </a:prstGeom>
        </p:spPr>
        <p:txBody>
          <a:bodyPr>
            <a:normAutofit/>
          </a:bodyPr>
          <a:lstStyle>
            <a:lvl1pPr>
              <a:spcAft>
                <a:spcPts val="1000"/>
              </a:spcAft>
              <a:defRPr sz="2400">
                <a:solidFill>
                  <a:srgbClr val="215591"/>
                </a:solidFill>
                <a:latin typeface="Brandon Grotesque Regular"/>
                <a:ea typeface="Brandon Grotesque Regular"/>
                <a:cs typeface="Brandon Grotesque Regular"/>
                <a:sym typeface="Brandon Grotesque"/>
              </a:defRPr>
            </a:lvl1pPr>
            <a:lvl2pPr marL="731519" indent="-274319">
              <a:spcAft>
                <a:spcPts val="1000"/>
              </a:spcAft>
              <a:defRPr sz="2400">
                <a:solidFill>
                  <a:srgbClr val="215591"/>
                </a:solidFill>
                <a:latin typeface="Brandon Grotesque Regular"/>
                <a:ea typeface="Brandon Grotesque Regular"/>
                <a:cs typeface="Brandon Grotesque Regular"/>
                <a:sym typeface="Brandon Grotesque"/>
              </a:defRPr>
            </a:lvl2pPr>
            <a:lvl3pPr marL="1219200" indent="-304800">
              <a:spcAft>
                <a:spcPts val="1000"/>
              </a:spcAft>
              <a:defRPr sz="2400">
                <a:solidFill>
                  <a:srgbClr val="215591"/>
                </a:solidFill>
                <a:latin typeface="Brandon Grotesque Regular"/>
                <a:ea typeface="Brandon Grotesque Regular"/>
                <a:cs typeface="Brandon Grotesque Regular"/>
                <a:sym typeface="Brandon Grotesque"/>
              </a:defRPr>
            </a:lvl3pPr>
            <a:lvl4pPr marL="1714500" indent="-342900">
              <a:spcAft>
                <a:spcPts val="1000"/>
              </a:spcAft>
              <a:defRPr sz="2400">
                <a:solidFill>
                  <a:srgbClr val="215591"/>
                </a:solidFill>
                <a:latin typeface="Brandon Grotesque Regular"/>
                <a:ea typeface="Brandon Grotesque Regular"/>
                <a:cs typeface="Brandon Grotesque Regular"/>
                <a:sym typeface="Brandon Grotesque"/>
              </a:defRPr>
            </a:lvl4pPr>
            <a:lvl5pPr marL="2220685" indent="-391885">
              <a:spcAft>
                <a:spcPts val="1000"/>
              </a:spcAft>
              <a:defRPr sz="2400">
                <a:solidFill>
                  <a:srgbClr val="215591"/>
                </a:solidFill>
                <a:latin typeface="Brandon Grotesque Regular"/>
                <a:ea typeface="Brandon Grotesque Regular"/>
                <a:cs typeface="Brandon Grotesque Regular"/>
                <a:sym typeface="Brandon Grotesque"/>
              </a:defRPr>
            </a:lvl5pPr>
          </a:lstStyle>
          <a:p>
            <a:r>
              <a:t>Body Level One</a:t>
            </a:r>
          </a:p>
          <a:p>
            <a:pPr lvl="1"/>
            <a:r>
              <a:t>Body Level Two</a:t>
            </a:r>
          </a:p>
          <a:p>
            <a:pPr lvl="2"/>
            <a:r>
              <a:t>Body Level Three</a:t>
            </a:r>
          </a:p>
          <a:p>
            <a:pPr lvl="3"/>
            <a:r>
              <a:t>Body Level Four</a:t>
            </a:r>
          </a:p>
          <a:p>
            <a:pPr lvl="4"/>
            <a:r>
              <a:t>Body Level Five</a:t>
            </a:r>
          </a:p>
        </p:txBody>
      </p:sp>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White)">
    <p:bg>
      <p:bgPr>
        <a:solidFill>
          <a:srgbClr val="FFFFFF"/>
        </a:solidFill>
        <a:effectLst/>
      </p:bgPr>
    </p:bg>
    <p:spTree>
      <p:nvGrpSpPr>
        <p:cNvPr id="1" name=""/>
        <p:cNvGrpSpPr/>
        <p:nvPr/>
      </p:nvGrpSpPr>
      <p:grpSpPr>
        <a:xfrm>
          <a:off x="0" y="0"/>
          <a:ext cx="0" cy="0"/>
          <a:chOff x="0" y="0"/>
          <a:chExt cx="0" cy="0"/>
        </a:xfrm>
      </p:grpSpPr>
      <p:sp>
        <p:nvSpPr>
          <p:cNvPr id="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Slid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68" name="Picture 2" descr="Picture 2"/>
          <p:cNvPicPr>
            <a:picLocks noChangeAspect="1"/>
          </p:cNvPicPr>
          <p:nvPr/>
        </p:nvPicPr>
        <p:blipFill>
          <a:blip r:embed="rId3"/>
          <a:stretch>
            <a:fillRect/>
          </a:stretch>
        </p:blipFill>
        <p:spPr>
          <a:xfrm>
            <a:off x="381000" y="1447800"/>
            <a:ext cx="8365781" cy="867951"/>
          </a:xfrm>
          <a:prstGeom prst="rect">
            <a:avLst/>
          </a:prstGeom>
          <a:ln w="12700">
            <a:miter lim="400000"/>
          </a:ln>
        </p:spPr>
      </p:pic>
      <p:sp>
        <p:nvSpPr>
          <p:cNvPr id="69" name="Title 1"/>
          <p:cNvSpPr txBox="1"/>
          <p:nvPr/>
        </p:nvSpPr>
        <p:spPr>
          <a:xfrm>
            <a:off x="807719" y="3538013"/>
            <a:ext cx="7604761" cy="164358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normAutofit/>
          </a:bodyPr>
          <a:lstStyle/>
          <a:p>
            <a:pPr algn="ctr">
              <a:defRPr sz="3600" b="1">
                <a:solidFill>
                  <a:srgbClr val="005695"/>
                </a:solidFill>
                <a:latin typeface="Brandon Grotesque Bold"/>
                <a:ea typeface="Brandon Grotesque Bold"/>
                <a:cs typeface="Brandon Grotesque Bold"/>
                <a:sym typeface="Brandon Grotesque Bold"/>
              </a:defRPr>
            </a:pPr>
            <a:r>
              <a:t>Lesson One: </a:t>
            </a:r>
            <a:endParaRPr sz="3200">
              <a:solidFill>
                <a:srgbClr val="1A4078"/>
              </a:solidFill>
              <a:latin typeface="Adobe Garamond Pro"/>
              <a:ea typeface="Adobe Garamond Pro"/>
              <a:cs typeface="Adobe Garamond Pro"/>
              <a:sym typeface="Adobe Garamond Pro"/>
            </a:endParaRPr>
          </a:p>
          <a:p>
            <a:pPr algn="ctr">
              <a:defRPr sz="3600" b="1">
                <a:solidFill>
                  <a:srgbClr val="005695"/>
                </a:solidFill>
                <a:latin typeface="Brandon Grotesque Bold"/>
                <a:ea typeface="Brandon Grotesque Bold"/>
                <a:cs typeface="Brandon Grotesque Bold"/>
                <a:sym typeface="Brandon Grotesque Bold"/>
              </a:defRPr>
            </a:pPr>
            <a:r>
              <a:t>Understanding Mental Health</a:t>
            </a:r>
          </a:p>
        </p:txBody>
      </p:sp>
      <p:sp>
        <p:nvSpPr>
          <p:cNvPr id="70" name="MENTAL HEALTH CURRICULUM"/>
          <p:cNvSpPr txBox="1">
            <a:spLocks noGrp="1"/>
          </p:cNvSpPr>
          <p:nvPr>
            <p:ph type="title" hasCustomPrompt="1"/>
          </p:nvPr>
        </p:nvSpPr>
        <p:spPr>
          <a:xfrm>
            <a:off x="762000" y="2562176"/>
            <a:ext cx="7696200" cy="715963"/>
          </a:xfrm>
          <a:prstGeom prst="rect">
            <a:avLst/>
          </a:prstGeom>
        </p:spPr>
        <p:txBody>
          <a:bodyPr anchor="t">
            <a:normAutofit/>
          </a:bodyPr>
          <a:lstStyle>
            <a:lvl1pPr>
              <a:defRPr sz="2800" b="1">
                <a:solidFill>
                  <a:srgbClr val="ECB842"/>
                </a:solidFill>
                <a:latin typeface="Brandon Grotesque Bold"/>
                <a:ea typeface="Brandon Grotesque Bold"/>
                <a:cs typeface="Brandon Grotesque Bold"/>
                <a:sym typeface="Brandon Grotesque Bold"/>
              </a:defRPr>
            </a:lvl1pPr>
          </a:lstStyle>
          <a:p>
            <a:r>
              <a:t>MENTAL HEALTH CURRICULUM</a:t>
            </a:r>
          </a:p>
        </p:txBody>
      </p:sp>
      <p:sp>
        <p:nvSpPr>
          <p:cNvPr id="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8" name="Title Text"/>
          <p:cNvSpPr txBox="1">
            <a:spLocks noGrp="1"/>
          </p:cNvSpPr>
          <p:nvPr>
            <p:ph type="title"/>
          </p:nvPr>
        </p:nvSpPr>
        <p:spPr>
          <a:xfrm>
            <a:off x="628650" y="1779361"/>
            <a:ext cx="7886700" cy="896464"/>
          </a:xfrm>
          <a:prstGeom prst="rect">
            <a:avLst/>
          </a:prstGeom>
        </p:spPr>
        <p:txBody>
          <a:bodyPr anchor="t">
            <a:normAutofit/>
          </a:bodyPr>
          <a:lstStyle>
            <a:lvl1pPr>
              <a:defRPr sz="4000">
                <a:solidFill>
                  <a:srgbClr val="215591"/>
                </a:solidFill>
                <a:latin typeface="Brandon Grotesque Bold"/>
                <a:ea typeface="Brandon Grotesque Bold"/>
                <a:cs typeface="Brandon Grotesque Bold"/>
                <a:sym typeface="Brandon Grotesque Bold"/>
              </a:defRPr>
            </a:lvl1pPr>
          </a:lstStyle>
          <a:p>
            <a:r>
              <a:t>Title Text</a:t>
            </a:r>
          </a:p>
        </p:txBody>
      </p:sp>
      <p:sp>
        <p:nvSpPr>
          <p:cNvPr id="79" name="Body Level One…"/>
          <p:cNvSpPr txBox="1">
            <a:spLocks noGrp="1"/>
          </p:cNvSpPr>
          <p:nvPr>
            <p:ph type="body" idx="1"/>
          </p:nvPr>
        </p:nvSpPr>
        <p:spPr>
          <a:xfrm>
            <a:off x="628650" y="2675825"/>
            <a:ext cx="7886700" cy="3259614"/>
          </a:xfrm>
          <a:prstGeom prst="rect">
            <a:avLst/>
          </a:prstGeom>
        </p:spPr>
        <p:txBody>
          <a:bodyPr>
            <a:normAutofit/>
          </a:bodyPr>
          <a:lstStyle>
            <a:lvl1pPr>
              <a:defRPr sz="2400">
                <a:solidFill>
                  <a:srgbClr val="215591"/>
                </a:solidFill>
                <a:latin typeface="Brandon Grotesque Regular"/>
                <a:ea typeface="Brandon Grotesque Regular"/>
                <a:cs typeface="Brandon Grotesque Regular"/>
                <a:sym typeface="Brandon Grotesque"/>
              </a:defRPr>
            </a:lvl1pPr>
            <a:lvl2pPr marL="731519" indent="-274319">
              <a:defRPr sz="2400">
                <a:solidFill>
                  <a:srgbClr val="215591"/>
                </a:solidFill>
                <a:latin typeface="Brandon Grotesque Regular"/>
                <a:ea typeface="Brandon Grotesque Regular"/>
                <a:cs typeface="Brandon Grotesque Regular"/>
                <a:sym typeface="Brandon Grotesque"/>
              </a:defRPr>
            </a:lvl2pPr>
            <a:lvl3pPr marL="1219200" indent="-304800">
              <a:defRPr sz="2400">
                <a:solidFill>
                  <a:srgbClr val="215591"/>
                </a:solidFill>
                <a:latin typeface="Brandon Grotesque Regular"/>
                <a:ea typeface="Brandon Grotesque Regular"/>
                <a:cs typeface="Brandon Grotesque Regular"/>
                <a:sym typeface="Brandon Grotesque"/>
              </a:defRPr>
            </a:lvl3pPr>
            <a:lvl4pPr marL="1714500" indent="-342900">
              <a:defRPr sz="2400">
                <a:solidFill>
                  <a:srgbClr val="215591"/>
                </a:solidFill>
                <a:latin typeface="Brandon Grotesque Regular"/>
                <a:ea typeface="Brandon Grotesque Regular"/>
                <a:cs typeface="Brandon Grotesque Regular"/>
                <a:sym typeface="Brandon Grotesque"/>
              </a:defRPr>
            </a:lvl4pPr>
            <a:lvl5pPr marL="2220685" indent="-391885">
              <a:defRPr sz="2400">
                <a:solidFill>
                  <a:srgbClr val="215591"/>
                </a:solidFill>
                <a:latin typeface="Brandon Grotesque Regular"/>
                <a:ea typeface="Brandon Grotesque Regular"/>
                <a:cs typeface="Brandon Grotesque Regular"/>
                <a:sym typeface="Brandon Grotesque"/>
              </a:defRPr>
            </a:lvl5pPr>
          </a:lstStyle>
          <a:p>
            <a:r>
              <a:t>Body Level One</a:t>
            </a:r>
          </a:p>
          <a:p>
            <a:pPr lvl="1"/>
            <a:r>
              <a:t>Body Level Two</a:t>
            </a:r>
          </a:p>
          <a:p>
            <a:pPr lvl="2"/>
            <a:r>
              <a:t>Body Level Three</a:t>
            </a:r>
          </a:p>
          <a:p>
            <a:pPr lvl="3"/>
            <a:r>
              <a:t>Body Level Four</a:t>
            </a:r>
          </a:p>
          <a:p>
            <a:pPr lvl="4"/>
            <a:r>
              <a:t>Body Level Five</a:t>
            </a: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p>
            <a:r>
              <a:t>Title Text</a:t>
            </a:r>
          </a:p>
        </p:txBody>
      </p:sp>
      <p:sp>
        <p:nvSpPr>
          <p:cNvPr id="3"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s://www.cdc.gov/mental-health/about/index.html#cdcreference_1"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5"/>
          <p:cNvSpPr txBox="1">
            <a:spLocks noGrp="1"/>
          </p:cNvSpPr>
          <p:nvPr>
            <p:ph type="title"/>
          </p:nvPr>
        </p:nvSpPr>
        <p:spPr>
          <a:prstGeom prst="rect">
            <a:avLst/>
          </a:prstGeom>
        </p:spPr>
        <p:txBody>
          <a:bodyPr/>
          <a:lstStyle/>
          <a:p>
            <a:pPr>
              <a:defRPr>
                <a:latin typeface="Brandon Grotesque Regular"/>
                <a:ea typeface="Brandon Grotesque Regular"/>
                <a:cs typeface="Brandon Grotesque Regular"/>
                <a:sym typeface="Brandon Grotesque"/>
              </a:defRPr>
            </a:pPr>
            <a:r>
              <a:rPr b="1"/>
              <a:t>Behind Happy Faces</a:t>
            </a:r>
            <a:br>
              <a:rPr/>
            </a:br>
            <a:r>
              <a:rPr sz="3000">
                <a:latin typeface="Brandon Grotesque Medium"/>
                <a:ea typeface="Brandon Grotesque Medium"/>
                <a:cs typeface="Brandon Grotesque Medium"/>
                <a:sym typeface="Brandon Grotesque Medium"/>
              </a:rPr>
              <a:t>MENTAL HEALTH CURRICULUM</a:t>
            </a:r>
          </a:p>
        </p:txBody>
      </p:sp>
      <p:pic>
        <p:nvPicPr>
          <p:cNvPr id="90" name="Picture 8" descr="Picture 8"/>
          <p:cNvPicPr>
            <a:picLocks noChangeAspect="1"/>
          </p:cNvPicPr>
          <p:nvPr/>
        </p:nvPicPr>
        <p:blipFill>
          <a:blip r:embed="rId2"/>
          <a:stretch>
            <a:fillRect/>
          </a:stretch>
        </p:blipFill>
        <p:spPr>
          <a:xfrm>
            <a:off x="762000" y="2743200"/>
            <a:ext cx="7620000" cy="6858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3"/>
          <p:cNvSpPr txBox="1">
            <a:spLocks noGrp="1"/>
          </p:cNvSpPr>
          <p:nvPr>
            <p:ph type="title"/>
          </p:nvPr>
        </p:nvSpPr>
        <p:spPr>
          <a:prstGeom prst="rect">
            <a:avLst/>
          </a:prstGeom>
        </p:spPr>
        <p:txBody>
          <a:bodyPr>
            <a:normAutofit/>
          </a:bodyPr>
          <a:lstStyle/>
          <a:p>
            <a:r>
              <a:t>Exercise 1</a:t>
            </a:r>
          </a:p>
        </p:txBody>
      </p:sp>
      <p:sp>
        <p:nvSpPr>
          <p:cNvPr id="116" name="Content Placeholder 2"/>
          <p:cNvSpPr txBox="1">
            <a:spLocks noGrp="1"/>
          </p:cNvSpPr>
          <p:nvPr>
            <p:ph type="body" idx="1"/>
          </p:nvPr>
        </p:nvSpPr>
        <p:spPr>
          <a:prstGeom prst="rect">
            <a:avLst/>
          </a:prstGeom>
        </p:spPr>
        <p:txBody>
          <a:bodyPr/>
          <a:lstStyle/>
          <a:p>
            <a:pPr>
              <a:spcAft>
                <a:spcPts val="1000"/>
              </a:spcAft>
              <a:defRPr>
                <a:solidFill>
                  <a:srgbClr val="000000"/>
                </a:solidFill>
              </a:defRPr>
            </a:pPr>
            <a:r>
              <a:t>You have 3 minutes.</a:t>
            </a:r>
          </a:p>
          <a:p>
            <a:pPr>
              <a:spcAft>
                <a:spcPts val="1000"/>
              </a:spcAft>
              <a:defRPr>
                <a:solidFill>
                  <a:srgbClr val="000000"/>
                </a:solidFill>
              </a:defRPr>
            </a:pPr>
            <a:r>
              <a:t>What words, ideas, people, movies, songs, celebrities and scenarios do you think of when you hear the words “mental health?”</a:t>
            </a:r>
          </a:p>
          <a:p>
            <a:pPr>
              <a:spcAft>
                <a:spcPts val="1000"/>
              </a:spcAft>
              <a:defRPr>
                <a:solidFill>
                  <a:srgbClr val="000000"/>
                </a:solidFill>
              </a:defRPr>
            </a:pPr>
            <a:r>
              <a:t>Write down all of the ideas on flip chart paper.</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3"/>
          <p:cNvSpPr txBox="1">
            <a:spLocks noGrp="1"/>
          </p:cNvSpPr>
          <p:nvPr>
            <p:ph type="title"/>
          </p:nvPr>
        </p:nvSpPr>
        <p:spPr>
          <a:prstGeom prst="rect">
            <a:avLst/>
          </a:prstGeom>
        </p:spPr>
        <p:txBody>
          <a:bodyPr/>
          <a:lstStyle/>
          <a:p>
            <a:r>
              <a:t>Exercise 1 (Part 2)</a:t>
            </a:r>
          </a:p>
        </p:txBody>
      </p:sp>
      <p:sp>
        <p:nvSpPr>
          <p:cNvPr id="119" name="Content Placeholder 2"/>
          <p:cNvSpPr txBox="1">
            <a:spLocks noGrp="1"/>
          </p:cNvSpPr>
          <p:nvPr>
            <p:ph type="body" idx="1"/>
          </p:nvPr>
        </p:nvSpPr>
        <p:spPr>
          <a:prstGeom prst="rect">
            <a:avLst/>
          </a:prstGeom>
        </p:spPr>
        <p:txBody>
          <a:bodyPr/>
          <a:lstStyle/>
          <a:p>
            <a:pPr marL="214884" indent="-214884" defTabSz="859536">
              <a:lnSpc>
                <a:spcPct val="100000"/>
              </a:lnSpc>
              <a:spcAft>
                <a:spcPts val="1000"/>
              </a:spcAft>
              <a:defRPr sz="2256">
                <a:solidFill>
                  <a:srgbClr val="000000"/>
                </a:solidFill>
              </a:defRPr>
            </a:pPr>
            <a:r>
              <a:t>You have 3 minutes. </a:t>
            </a:r>
          </a:p>
          <a:p>
            <a:pPr marL="214884" indent="-214884" defTabSz="859536">
              <a:lnSpc>
                <a:spcPct val="100000"/>
              </a:lnSpc>
              <a:spcAft>
                <a:spcPts val="1000"/>
              </a:spcAft>
              <a:defRPr sz="2256">
                <a:solidFill>
                  <a:srgbClr val="000000"/>
                </a:solidFill>
              </a:defRPr>
            </a:pPr>
            <a:r>
              <a:t>Determine how many of the words have a negative connotation, positive connotation or are neutral. </a:t>
            </a:r>
          </a:p>
          <a:p>
            <a:pPr marL="214884" indent="-214884" defTabSz="859536">
              <a:lnSpc>
                <a:spcPct val="100000"/>
              </a:lnSpc>
              <a:spcAft>
                <a:spcPts val="1000"/>
              </a:spcAft>
              <a:defRPr sz="2256">
                <a:solidFill>
                  <a:srgbClr val="000000"/>
                </a:solidFill>
              </a:defRPr>
            </a:pPr>
            <a:r>
              <a:t>Count the totals.</a:t>
            </a:r>
          </a:p>
          <a:p>
            <a:pPr marL="214884" indent="-214884" defTabSz="859536">
              <a:lnSpc>
                <a:spcPct val="100000"/>
              </a:lnSpc>
              <a:spcAft>
                <a:spcPts val="1000"/>
              </a:spcAft>
              <a:defRPr sz="2256">
                <a:solidFill>
                  <a:srgbClr val="000000"/>
                </a:solidFill>
              </a:defRPr>
            </a:pPr>
            <a:r>
              <a:t>Why do you think you had more negative or positive answers?</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itle 1"/>
          <p:cNvSpPr txBox="1">
            <a:spLocks noGrp="1"/>
          </p:cNvSpPr>
          <p:nvPr>
            <p:ph type="title"/>
          </p:nvPr>
        </p:nvSpPr>
        <p:spPr>
          <a:prstGeom prst="rect">
            <a:avLst/>
          </a:prstGeom>
        </p:spPr>
        <p:txBody>
          <a:bodyPr/>
          <a:lstStyle/>
          <a:p>
            <a:r>
              <a:t>Share</a:t>
            </a:r>
          </a:p>
        </p:txBody>
      </p:sp>
      <p:sp>
        <p:nvSpPr>
          <p:cNvPr id="122" name="Content Placeholder 3"/>
          <p:cNvSpPr txBox="1">
            <a:spLocks noGrp="1"/>
          </p:cNvSpPr>
          <p:nvPr>
            <p:ph type="body" idx="1"/>
          </p:nvPr>
        </p:nvSpPr>
        <p:spPr>
          <a:prstGeom prst="rect">
            <a:avLst/>
          </a:prstGeom>
        </p:spPr>
        <p:txBody>
          <a:bodyPr lIns="45719" tIns="45720" rIns="45719" bIns="45720" anchor="t">
            <a:normAutofit/>
          </a:bodyPr>
          <a:lstStyle/>
          <a:p>
            <a:pPr marL="0" indent="0">
              <a:buSzTx/>
              <a:buNone/>
              <a:defRPr sz="2600"/>
            </a:pPr>
            <a:r>
              <a:rPr sz="2800" b="1"/>
              <a:t>Choose a representative from each group to share:</a:t>
            </a:r>
          </a:p>
          <a:p>
            <a:pPr>
              <a:buSzTx/>
              <a:defRPr b="1">
                <a:solidFill>
                  <a:srgbClr val="000000"/>
                </a:solidFill>
                <a:latin typeface="Brandon Grotesque Bold"/>
                <a:ea typeface="Brandon Grotesque Bold"/>
                <a:cs typeface="Brandon Grotesque Bold"/>
                <a:sym typeface="Brandon Grotesque Bold"/>
              </a:defRPr>
            </a:pPr>
            <a:r>
              <a:t>How many positive, negative and neutral associations you had in your group</a:t>
            </a:r>
            <a:r>
              <a:rPr lang="en-US"/>
              <a:t>?</a:t>
            </a:r>
            <a:r>
              <a:t> </a:t>
            </a:r>
          </a:p>
          <a:p>
            <a:pPr>
              <a:buSzTx/>
              <a:defRPr b="1">
                <a:solidFill>
                  <a:srgbClr val="000000"/>
                </a:solidFill>
                <a:latin typeface="Brandon Grotesque Bold"/>
                <a:ea typeface="Brandon Grotesque Bold"/>
                <a:cs typeface="Brandon Grotesque Bold"/>
                <a:sym typeface="Brandon Grotesque Bold"/>
              </a:defRPr>
            </a:pPr>
            <a:r>
              <a:t>Why you had more positive or negative associations</a:t>
            </a:r>
            <a:r>
              <a:rPr lang="en-US"/>
              <a:t>?</a:t>
            </a:r>
            <a:endParaRPr>
              <a:latin typeface="Brandon Grotesque Regular" panose="020B0503020203060202" pitchFamily="34" charset="77"/>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itle 4"/>
          <p:cNvSpPr txBox="1">
            <a:spLocks noGrp="1"/>
          </p:cNvSpPr>
          <p:nvPr>
            <p:ph type="title"/>
          </p:nvPr>
        </p:nvSpPr>
        <p:spPr>
          <a:prstGeom prst="rect">
            <a:avLst/>
          </a:prstGeom>
        </p:spPr>
        <p:txBody>
          <a:bodyPr/>
          <a:lstStyle/>
          <a:p>
            <a:r>
              <a:t>Why?</a:t>
            </a:r>
          </a:p>
        </p:txBody>
      </p:sp>
      <p:sp>
        <p:nvSpPr>
          <p:cNvPr id="125" name="Content Placeholder 2"/>
          <p:cNvSpPr txBox="1">
            <a:spLocks noGrp="1"/>
          </p:cNvSpPr>
          <p:nvPr>
            <p:ph type="body" idx="1"/>
          </p:nvPr>
        </p:nvSpPr>
        <p:spPr>
          <a:prstGeom prst="rect">
            <a:avLst/>
          </a:prstGeom>
        </p:spPr>
        <p:txBody>
          <a:bodyPr>
            <a:normAutofit/>
          </a:bodyPr>
          <a:lstStyle/>
          <a:p>
            <a:pPr>
              <a:spcAft>
                <a:spcPts val="1000"/>
              </a:spcAft>
              <a:defRPr b="1">
                <a:latin typeface="Brandon Grotesque Bold"/>
                <a:ea typeface="Brandon Grotesque Bold"/>
                <a:cs typeface="Brandon Grotesque Bold"/>
                <a:sym typeface="Brandon Grotesque Bold"/>
              </a:defRPr>
            </a:pPr>
            <a:r>
              <a:rPr>
                <a:solidFill>
                  <a:schemeClr val="tx1"/>
                </a:solidFill>
                <a:latin typeface="Brandon Grotesque Regular" panose="020B0503020203060202" pitchFamily="34" charset="77"/>
              </a:rPr>
              <a:t>To identify what we think of when we hear the words “mental health.”</a:t>
            </a:r>
          </a:p>
          <a:p>
            <a:pPr>
              <a:spcAft>
                <a:spcPts val="1000"/>
              </a:spcAft>
              <a:defRPr b="1">
                <a:latin typeface="Brandon Grotesque Bold"/>
                <a:ea typeface="Brandon Grotesque Bold"/>
                <a:cs typeface="Brandon Grotesque Bold"/>
                <a:sym typeface="Brandon Grotesque Bold"/>
              </a:defRPr>
            </a:pPr>
            <a:r>
              <a:rPr>
                <a:solidFill>
                  <a:schemeClr val="tx1"/>
                </a:solidFill>
                <a:latin typeface="Brandon Grotesque Regular" panose="020B0503020203060202" pitchFamily="34" charset="77"/>
              </a:rPr>
              <a:t>It’s important to know how we think about mental health to be able to have an honest conversation about the topic.</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itle 3"/>
          <p:cNvSpPr txBox="1">
            <a:spLocks noGrp="1"/>
          </p:cNvSpPr>
          <p:nvPr>
            <p:ph type="title"/>
          </p:nvPr>
        </p:nvSpPr>
        <p:spPr>
          <a:prstGeom prst="rect">
            <a:avLst/>
          </a:prstGeom>
        </p:spPr>
        <p:txBody>
          <a:bodyPr/>
          <a:lstStyle/>
          <a:p>
            <a:r>
              <a:t>Take-Aways</a:t>
            </a:r>
          </a:p>
        </p:txBody>
      </p:sp>
      <p:sp>
        <p:nvSpPr>
          <p:cNvPr id="128" name="Content Placeholder 2"/>
          <p:cNvSpPr txBox="1">
            <a:spLocks noGrp="1"/>
          </p:cNvSpPr>
          <p:nvPr>
            <p:ph type="body" idx="1"/>
          </p:nvPr>
        </p:nvSpPr>
        <p:spPr>
          <a:prstGeom prst="rect">
            <a:avLst/>
          </a:prstGeom>
        </p:spPr>
        <p:txBody>
          <a:bodyPr/>
          <a:lstStyle/>
          <a:p>
            <a:pPr defTabSz="905255">
              <a:spcBef>
                <a:spcPts val="900"/>
              </a:spcBef>
              <a:buSzTx/>
              <a:defRPr sz="2376" b="1">
                <a:solidFill>
                  <a:srgbClr val="000000"/>
                </a:solidFill>
                <a:latin typeface="Brandon Grotesque Bold"/>
                <a:ea typeface="Brandon Grotesque Bold"/>
                <a:cs typeface="Brandon Grotesque Bold"/>
                <a:sym typeface="Brandon Grotesque Bold"/>
              </a:defRPr>
            </a:pPr>
            <a:r>
              <a:rPr>
                <a:latin typeface="Brandon Grotesque Regular" panose="020B0503020203060202" pitchFamily="34" charset="77"/>
              </a:rPr>
              <a:t>Often people associate the words mental health with negative ideas. </a:t>
            </a:r>
          </a:p>
          <a:p>
            <a:pPr defTabSz="905255">
              <a:spcBef>
                <a:spcPts val="900"/>
              </a:spcBef>
              <a:buSzTx/>
              <a:defRPr sz="2376" b="1">
                <a:solidFill>
                  <a:srgbClr val="000000"/>
                </a:solidFill>
                <a:latin typeface="Brandon Grotesque Bold"/>
                <a:ea typeface="Brandon Grotesque Bold"/>
                <a:cs typeface="Brandon Grotesque Bold"/>
                <a:sym typeface="Brandon Grotesque Bold"/>
              </a:defRPr>
            </a:pPr>
            <a:r>
              <a:rPr>
                <a:latin typeface="Brandon Grotesque Regular" panose="020B0503020203060202" pitchFamily="34" charset="77"/>
              </a:rPr>
              <a:t>Mental health </a:t>
            </a:r>
            <a:r>
              <a:rPr>
                <a:solidFill>
                  <a:srgbClr val="215591"/>
                </a:solidFill>
                <a:latin typeface="Brandon Grotesque Regular" panose="020B0503020203060202" pitchFamily="34" charset="77"/>
              </a:rPr>
              <a:t>is not </a:t>
            </a:r>
            <a:r>
              <a:rPr>
                <a:latin typeface="Brandon Grotesque Regular" panose="020B0503020203060202" pitchFamily="34" charset="77"/>
              </a:rPr>
              <a:t>about having a problem. </a:t>
            </a:r>
          </a:p>
          <a:p>
            <a:pPr defTabSz="905255">
              <a:spcBef>
                <a:spcPts val="900"/>
              </a:spcBef>
              <a:buSzTx/>
              <a:defRPr sz="2376" b="1">
                <a:solidFill>
                  <a:srgbClr val="000000"/>
                </a:solidFill>
                <a:latin typeface="Brandon Grotesque Bold"/>
                <a:ea typeface="Brandon Grotesque Bold"/>
                <a:cs typeface="Brandon Grotesque Bold"/>
                <a:sym typeface="Brandon Grotesque Bold"/>
              </a:defRPr>
            </a:pPr>
            <a:r>
              <a:rPr>
                <a:latin typeface="Brandon Grotesque Regular" panose="020B0503020203060202" pitchFamily="34" charset="77"/>
              </a:rPr>
              <a:t>Mental health </a:t>
            </a:r>
            <a:r>
              <a:rPr>
                <a:solidFill>
                  <a:srgbClr val="215591"/>
                </a:solidFill>
                <a:latin typeface="Brandon Grotesque Regular" panose="020B0503020203060202" pitchFamily="34" charset="77"/>
              </a:rPr>
              <a:t>is</a:t>
            </a:r>
            <a:r>
              <a:rPr>
                <a:latin typeface="Brandon Grotesque Regular" panose="020B0503020203060202" pitchFamily="34" charset="77"/>
              </a:rPr>
              <a:t> the overall state of our thoughts and feelings and our ability to face the stresses and challenges that impact our well-being.</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itle 3"/>
          <p:cNvSpPr txBox="1">
            <a:spLocks noGrp="1"/>
          </p:cNvSpPr>
          <p:nvPr>
            <p:ph type="title"/>
          </p:nvPr>
        </p:nvSpPr>
        <p:spPr>
          <a:prstGeom prst="rect">
            <a:avLst/>
          </a:prstGeom>
        </p:spPr>
        <p:txBody>
          <a:bodyPr/>
          <a:lstStyle/>
          <a:p>
            <a:r>
              <a:t>Mental Health</a:t>
            </a:r>
          </a:p>
        </p:txBody>
      </p:sp>
      <p:sp>
        <p:nvSpPr>
          <p:cNvPr id="131" name="Content Placeholder 2"/>
          <p:cNvSpPr txBox="1">
            <a:spLocks noGrp="1"/>
          </p:cNvSpPr>
          <p:nvPr>
            <p:ph type="body" idx="1"/>
          </p:nvPr>
        </p:nvSpPr>
        <p:spPr>
          <a:prstGeom prst="rect">
            <a:avLst/>
          </a:prstGeom>
        </p:spPr>
        <p:txBody>
          <a:bodyPr/>
          <a:lstStyle/>
          <a:p>
            <a:pPr marL="219455" indent="-219455" defTabSz="877823">
              <a:spcBef>
                <a:spcPts val="900"/>
              </a:spcBef>
              <a:defRPr sz="2304">
                <a:solidFill>
                  <a:srgbClr val="000000"/>
                </a:solidFill>
              </a:defRPr>
            </a:pPr>
            <a:r>
              <a:t>The World Health Organization’s definition of mental health-Mental health includes our emotional, psychological, and social well-being. Mental health is a state of well-being that enables us to cope with the stresses of life, realize our abilities, learn well and work well, and contribute to our communit</a:t>
            </a:r>
            <a:r>
              <a:rPr lang="en-US"/>
              <a:t>y.</a:t>
            </a:r>
            <a:endParaRPr/>
          </a:p>
          <a:p>
            <a:pPr marL="219455" indent="-219455" defTabSz="877823">
              <a:spcBef>
                <a:spcPts val="900"/>
              </a:spcBef>
              <a:defRPr sz="2304">
                <a:solidFill>
                  <a:srgbClr val="000000"/>
                </a:solidFill>
              </a:defRPr>
            </a:pPr>
            <a:r>
              <a:t>By realizing that mental health is really more in connection to overall wellness, we can decrease the stigma. </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itle 3"/>
          <p:cNvSpPr txBox="1">
            <a:spLocks noGrp="1"/>
          </p:cNvSpPr>
          <p:nvPr>
            <p:ph type="title"/>
          </p:nvPr>
        </p:nvSpPr>
        <p:spPr>
          <a:prstGeom prst="rect">
            <a:avLst/>
          </a:prstGeom>
        </p:spPr>
        <p:txBody>
          <a:bodyPr/>
          <a:lstStyle/>
          <a:p>
            <a:r>
              <a:t>Exercise 2</a:t>
            </a:r>
          </a:p>
        </p:txBody>
      </p:sp>
      <p:sp>
        <p:nvSpPr>
          <p:cNvPr id="134" name="Content Placeholder 2"/>
          <p:cNvSpPr txBox="1">
            <a:spLocks noGrp="1"/>
          </p:cNvSpPr>
          <p:nvPr>
            <p:ph type="body" idx="1"/>
          </p:nvPr>
        </p:nvSpPr>
        <p:spPr>
          <a:prstGeom prst="rect">
            <a:avLst/>
          </a:prstGeom>
        </p:spPr>
        <p:txBody>
          <a:bodyPr>
            <a:normAutofit/>
          </a:bodyPr>
          <a:lstStyle/>
          <a:p>
            <a:pPr>
              <a:defRPr>
                <a:solidFill>
                  <a:srgbClr val="000000"/>
                </a:solidFill>
              </a:defRPr>
            </a:pPr>
            <a:r>
              <a:t>Goal: learn more about the mental health challenges we are all trying to address. </a:t>
            </a:r>
          </a:p>
          <a:p>
            <a:pPr>
              <a:defRPr>
                <a:solidFill>
                  <a:srgbClr val="000000"/>
                </a:solidFill>
              </a:defRPr>
            </a:pPr>
            <a:r>
              <a:t>This exercise will be completely anonymous.</a:t>
            </a:r>
          </a:p>
          <a:p>
            <a:pPr>
              <a:defRPr>
                <a:solidFill>
                  <a:srgbClr val="000000"/>
                </a:solidFill>
              </a:defRPr>
            </a:pPr>
            <a:r>
              <a:t>It requires trust and a willingness to share. </a:t>
            </a:r>
          </a:p>
          <a:p>
            <a:pPr>
              <a:defRPr>
                <a:solidFill>
                  <a:srgbClr val="000000"/>
                </a:solidFill>
              </a:defRPr>
            </a:pPr>
            <a:r>
              <a:t>This exercise should be confidential to the group.</a:t>
            </a: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itle 4"/>
          <p:cNvSpPr txBox="1">
            <a:spLocks noGrp="1"/>
          </p:cNvSpPr>
          <p:nvPr>
            <p:ph type="title"/>
          </p:nvPr>
        </p:nvSpPr>
        <p:spPr>
          <a:prstGeom prst="rect">
            <a:avLst/>
          </a:prstGeom>
        </p:spPr>
        <p:txBody>
          <a:bodyPr/>
          <a:lstStyle/>
          <a:p>
            <a:r>
              <a:t>Exercise 2</a:t>
            </a:r>
          </a:p>
        </p:txBody>
      </p:sp>
      <p:sp>
        <p:nvSpPr>
          <p:cNvPr id="137" name="Content Placeholder 2"/>
          <p:cNvSpPr txBox="1">
            <a:spLocks noGrp="1"/>
          </p:cNvSpPr>
          <p:nvPr>
            <p:ph type="body" idx="1"/>
          </p:nvPr>
        </p:nvSpPr>
        <p:spPr>
          <a:prstGeom prst="rect">
            <a:avLst/>
          </a:prstGeom>
        </p:spPr>
        <p:txBody>
          <a:bodyPr/>
          <a:lstStyle/>
          <a:p>
            <a:pPr marL="221742" indent="-221742" defTabSz="886968">
              <a:lnSpc>
                <a:spcPct val="81000"/>
              </a:lnSpc>
              <a:spcBef>
                <a:spcPts val="900"/>
              </a:spcBef>
              <a:defRPr sz="2328">
                <a:solidFill>
                  <a:srgbClr val="000000"/>
                </a:solidFill>
              </a:defRPr>
            </a:pPr>
            <a:r>
              <a:t>Each person in your group has a notecard.</a:t>
            </a:r>
          </a:p>
          <a:p>
            <a:pPr marL="221742" indent="-221742" defTabSz="886968">
              <a:lnSpc>
                <a:spcPct val="81000"/>
              </a:lnSpc>
              <a:spcBef>
                <a:spcPts val="900"/>
              </a:spcBef>
              <a:defRPr sz="2328">
                <a:solidFill>
                  <a:srgbClr val="000000"/>
                </a:solidFill>
              </a:defRPr>
            </a:pPr>
            <a:r>
              <a:t>On the notecard, write down one thing no one knows about you. If others knew this piece of information they would better understand you.</a:t>
            </a:r>
          </a:p>
          <a:p>
            <a:pPr marL="221742" indent="-221742" defTabSz="886968">
              <a:lnSpc>
                <a:spcPct val="81000"/>
              </a:lnSpc>
              <a:spcBef>
                <a:spcPts val="900"/>
              </a:spcBef>
              <a:defRPr sz="2328">
                <a:solidFill>
                  <a:srgbClr val="000000"/>
                </a:solidFill>
              </a:defRPr>
            </a:pPr>
            <a:r>
              <a:t>This should be about a meaningful experience, how you deal with emotional challenges, something that happened to you/your family or something that affects you. </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2"/>
          <p:cNvSpPr txBox="1">
            <a:spLocks noGrp="1"/>
          </p:cNvSpPr>
          <p:nvPr>
            <p:ph type="title"/>
          </p:nvPr>
        </p:nvSpPr>
        <p:spPr>
          <a:prstGeom prst="rect">
            <a:avLst/>
          </a:prstGeom>
        </p:spPr>
        <p:txBody>
          <a:bodyPr/>
          <a:lstStyle/>
          <a:p>
            <a:r>
              <a:t>Exercise 2</a:t>
            </a:r>
          </a:p>
        </p:txBody>
      </p:sp>
      <p:sp>
        <p:nvSpPr>
          <p:cNvPr id="140" name="Content Placeholder 6"/>
          <p:cNvSpPr txBox="1">
            <a:spLocks noGrp="1"/>
          </p:cNvSpPr>
          <p:nvPr>
            <p:ph type="body" idx="1"/>
          </p:nvPr>
        </p:nvSpPr>
        <p:spPr>
          <a:prstGeom prst="rect">
            <a:avLst/>
          </a:prstGeom>
        </p:spPr>
        <p:txBody>
          <a:bodyPr>
            <a:normAutofit lnSpcReduction="10000"/>
          </a:bodyPr>
          <a:lstStyle/>
          <a:p>
            <a:pPr>
              <a:lnSpc>
                <a:spcPct val="81000"/>
              </a:lnSpc>
              <a:defRPr>
                <a:solidFill>
                  <a:srgbClr val="000000"/>
                </a:solidFill>
              </a:defRPr>
            </a:pPr>
            <a:r>
              <a:t>After everyone has finished writing, one person should collect all of the cards and shuffle them. </a:t>
            </a:r>
          </a:p>
          <a:p>
            <a:pPr>
              <a:lnSpc>
                <a:spcPct val="81000"/>
              </a:lnSpc>
              <a:defRPr>
                <a:solidFill>
                  <a:srgbClr val="000000"/>
                </a:solidFill>
              </a:defRPr>
            </a:pPr>
            <a:r>
              <a:t>Then pass the notecards to each member of the group. It’s OK if you get your own notecard.</a:t>
            </a:r>
          </a:p>
          <a:p>
            <a:pPr>
              <a:lnSpc>
                <a:spcPct val="81000"/>
              </a:lnSpc>
              <a:defRPr>
                <a:solidFill>
                  <a:srgbClr val="000000"/>
                </a:solidFill>
              </a:defRPr>
            </a:pPr>
            <a:r>
              <a:t>Each member reads the notecard aloud. No one should identify who wrote which card. </a:t>
            </a:r>
          </a:p>
          <a:p>
            <a:pPr>
              <a:lnSpc>
                <a:spcPct val="81000"/>
              </a:lnSpc>
              <a:defRPr>
                <a:solidFill>
                  <a:srgbClr val="000000"/>
                </a:solidFill>
              </a:defRPr>
            </a:pPr>
            <a:r>
              <a:t>After all notecards have been read aloud, each member of the group will say one word or thought that stayed with them from what was shared. </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itle 3"/>
          <p:cNvSpPr txBox="1">
            <a:spLocks noGrp="1"/>
          </p:cNvSpPr>
          <p:nvPr>
            <p:ph type="title"/>
          </p:nvPr>
        </p:nvSpPr>
        <p:spPr>
          <a:prstGeom prst="rect">
            <a:avLst/>
          </a:prstGeom>
        </p:spPr>
        <p:txBody>
          <a:bodyPr/>
          <a:lstStyle/>
          <a:p>
            <a:r>
              <a:t>Share</a:t>
            </a:r>
          </a:p>
        </p:txBody>
      </p:sp>
      <p:sp>
        <p:nvSpPr>
          <p:cNvPr id="143" name="Content Placeholder 2"/>
          <p:cNvSpPr txBox="1">
            <a:spLocks noGrp="1"/>
          </p:cNvSpPr>
          <p:nvPr>
            <p:ph type="body" idx="1"/>
          </p:nvPr>
        </p:nvSpPr>
        <p:spPr>
          <a:prstGeom prst="rect">
            <a:avLst/>
          </a:prstGeom>
        </p:spPr>
        <p:txBody>
          <a:bodyPr/>
          <a:lstStyle/>
          <a:p>
            <a:pPr>
              <a:buSzTx/>
              <a:defRPr b="1">
                <a:latin typeface="Brandon Grotesque Bold"/>
                <a:ea typeface="Brandon Grotesque Bold"/>
                <a:cs typeface="Brandon Grotesque Bold"/>
                <a:sym typeface="Brandon Grotesque Bold"/>
              </a:defRPr>
            </a:pPr>
            <a:r>
              <a:rPr>
                <a:solidFill>
                  <a:schemeClr val="tx1"/>
                </a:solidFill>
                <a:latin typeface="Brandon Grotesque Regular" panose="020B0503020203060202" pitchFamily="34" charset="77"/>
              </a:rPr>
              <a:t>What did you learn from this exercise?</a:t>
            </a:r>
          </a:p>
          <a:p>
            <a:pPr>
              <a:buSzTx/>
              <a:defRPr b="1">
                <a:latin typeface="Brandon Grotesque Bold"/>
                <a:ea typeface="Brandon Grotesque Bold"/>
                <a:cs typeface="Brandon Grotesque Bold"/>
                <a:sym typeface="Brandon Grotesque Bold"/>
              </a:defRPr>
            </a:pPr>
            <a:r>
              <a:rPr>
                <a:solidFill>
                  <a:schemeClr val="tx1"/>
                </a:solidFill>
                <a:latin typeface="Brandon Grotesque Regular" panose="020B0503020203060202" pitchFamily="34" charset="77"/>
              </a:rPr>
              <a:t>Did you find you have things in common with brothers you didn’t realize?</a:t>
            </a:r>
          </a:p>
          <a:p>
            <a:pPr>
              <a:buSzTx/>
              <a:defRPr b="1">
                <a:latin typeface="Brandon Grotesque Bold"/>
                <a:ea typeface="Brandon Grotesque Bold"/>
                <a:cs typeface="Brandon Grotesque Bold"/>
                <a:sym typeface="Brandon Grotesque Bold"/>
              </a:defRPr>
            </a:pPr>
            <a:r>
              <a:rPr>
                <a:solidFill>
                  <a:schemeClr val="tx1"/>
                </a:solidFill>
                <a:latin typeface="Brandon Grotesque Regular" panose="020B0503020203060202" pitchFamily="34" charset="77"/>
              </a:rPr>
              <a:t>Do you feel more connected to other brothers after hearing what they wrote down?</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itle 4"/>
          <p:cNvSpPr txBox="1">
            <a:spLocks noGrp="1"/>
          </p:cNvSpPr>
          <p:nvPr>
            <p:ph type="title"/>
          </p:nvPr>
        </p:nvSpPr>
        <p:spPr>
          <a:prstGeom prst="rect">
            <a:avLst/>
          </a:prstGeom>
        </p:spPr>
        <p:txBody>
          <a:bodyPr/>
          <a:lstStyle/>
          <a:p>
            <a:r>
              <a:t>Introduction</a:t>
            </a:r>
          </a:p>
        </p:txBody>
      </p:sp>
      <p:sp>
        <p:nvSpPr>
          <p:cNvPr id="93" name="Content Placeholder 5"/>
          <p:cNvSpPr txBox="1">
            <a:spLocks noGrp="1"/>
          </p:cNvSpPr>
          <p:nvPr>
            <p:ph type="body" idx="1"/>
          </p:nvPr>
        </p:nvSpPr>
        <p:spPr>
          <a:prstGeom prst="rect">
            <a:avLst/>
          </a:prstGeom>
        </p:spPr>
        <p:txBody>
          <a:bodyPr/>
          <a:lstStyle>
            <a:lvl1pPr marL="0" indent="0">
              <a:buSzTx/>
              <a:buNone/>
              <a:defRPr sz="2800">
                <a:latin typeface="Brandon Grotesque Regular"/>
                <a:ea typeface="Brandon Grotesque Regular"/>
                <a:cs typeface="Brandon Grotesque Regular"/>
                <a:sym typeface="Brandon Grotesque Regular"/>
              </a:defRPr>
            </a:lvl1pPr>
          </a:lstStyle>
          <a:p>
            <a:r>
              <a:t>A little about who I am, why mental health matters to me and what we will be doing today. </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itle 3"/>
          <p:cNvSpPr txBox="1">
            <a:spLocks noGrp="1"/>
          </p:cNvSpPr>
          <p:nvPr>
            <p:ph type="title"/>
          </p:nvPr>
        </p:nvSpPr>
        <p:spPr>
          <a:prstGeom prst="rect">
            <a:avLst/>
          </a:prstGeom>
        </p:spPr>
        <p:txBody>
          <a:bodyPr/>
          <a:lstStyle/>
          <a:p>
            <a:r>
              <a:t>Take-aways</a:t>
            </a:r>
          </a:p>
        </p:txBody>
      </p:sp>
      <p:sp>
        <p:nvSpPr>
          <p:cNvPr id="146" name="Content Placeholder 2"/>
          <p:cNvSpPr txBox="1">
            <a:spLocks noGrp="1"/>
          </p:cNvSpPr>
          <p:nvPr>
            <p:ph type="body" idx="1"/>
          </p:nvPr>
        </p:nvSpPr>
        <p:spPr>
          <a:prstGeom prst="rect">
            <a:avLst/>
          </a:prstGeom>
        </p:spPr>
        <p:txBody>
          <a:bodyPr/>
          <a:lstStyle/>
          <a:p>
            <a:pPr>
              <a:spcAft>
                <a:spcPts val="1000"/>
              </a:spcAft>
              <a:defRPr>
                <a:solidFill>
                  <a:srgbClr val="000000"/>
                </a:solidFill>
              </a:defRPr>
            </a:pPr>
            <a:r>
              <a:t>Each person’s experience with mental health is different.</a:t>
            </a:r>
          </a:p>
          <a:p>
            <a:pPr>
              <a:spcAft>
                <a:spcPts val="1000"/>
              </a:spcAft>
              <a:defRPr>
                <a:solidFill>
                  <a:srgbClr val="000000"/>
                </a:solidFill>
              </a:defRPr>
            </a:pPr>
            <a:r>
              <a:t>Building a foundation of how to address mental health requires honest and open communication.</a:t>
            </a:r>
          </a:p>
          <a:p>
            <a:pPr>
              <a:spcAft>
                <a:spcPts val="1000"/>
              </a:spcAft>
              <a:defRPr>
                <a:solidFill>
                  <a:srgbClr val="000000"/>
                </a:solidFill>
              </a:defRPr>
            </a:pPr>
            <a:r>
              <a:t>The stigma surrounding mental health has multiple layers and affects all of us. </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itle 4"/>
          <p:cNvSpPr txBox="1">
            <a:spLocks noGrp="1"/>
          </p:cNvSpPr>
          <p:nvPr>
            <p:ph type="title"/>
          </p:nvPr>
        </p:nvSpPr>
        <p:spPr>
          <a:prstGeom prst="rect">
            <a:avLst/>
          </a:prstGeom>
        </p:spPr>
        <p:txBody>
          <a:bodyPr/>
          <a:lstStyle/>
          <a:p>
            <a:r>
              <a:t>Wrap-up</a:t>
            </a:r>
          </a:p>
        </p:txBody>
      </p:sp>
      <p:sp>
        <p:nvSpPr>
          <p:cNvPr id="149" name="Content Placeholder 2"/>
          <p:cNvSpPr txBox="1">
            <a:spLocks noGrp="1"/>
          </p:cNvSpPr>
          <p:nvPr>
            <p:ph type="body" idx="1"/>
          </p:nvPr>
        </p:nvSpPr>
        <p:spPr>
          <a:prstGeom prst="rect">
            <a:avLst/>
          </a:prstGeom>
        </p:spPr>
        <p:txBody>
          <a:bodyPr/>
          <a:lstStyle/>
          <a:p>
            <a:pPr marL="214884" indent="-214884" defTabSz="859536">
              <a:spcBef>
                <a:spcPts val="900"/>
              </a:spcBef>
              <a:spcAft>
                <a:spcPts val="1000"/>
              </a:spcAft>
              <a:defRPr sz="2256">
                <a:solidFill>
                  <a:srgbClr val="000000"/>
                </a:solidFill>
              </a:defRPr>
            </a:pPr>
            <a:r>
              <a:t>Mental health includes our emotional, psychological, and social well-being.</a:t>
            </a:r>
            <a:r>
              <a:rPr sz="846" u="sng">
                <a:hlinkClick r:id="rId2"/>
              </a:rPr>
              <a:t>1</a:t>
            </a:r>
            <a:r>
              <a:t> Mental health is a state of well-being that enables us to cope with the stresses of life, realize our abilities, learn well and work well, and contribute to our community  </a:t>
            </a:r>
          </a:p>
          <a:p>
            <a:pPr marL="214884" indent="-214884" defTabSz="859536">
              <a:spcBef>
                <a:spcPts val="900"/>
              </a:spcBef>
              <a:spcAft>
                <a:spcPts val="1000"/>
              </a:spcAft>
              <a:defRPr sz="2256">
                <a:solidFill>
                  <a:srgbClr val="000000"/>
                </a:solidFill>
              </a:defRPr>
            </a:pPr>
            <a:r>
              <a:t>Understanding mental health is an important part of Pi Kappa Phi brotherhood. Having a connection to the emotions of our brothers helps us form stronger friendships and care about each other more. </a:t>
            </a: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itle 3"/>
          <p:cNvSpPr txBox="1">
            <a:spLocks noGrp="1"/>
          </p:cNvSpPr>
          <p:nvPr>
            <p:ph type="title"/>
          </p:nvPr>
        </p:nvSpPr>
        <p:spPr>
          <a:prstGeom prst="rect">
            <a:avLst/>
          </a:prstGeom>
        </p:spPr>
        <p:txBody>
          <a:bodyPr/>
          <a:lstStyle/>
          <a:p>
            <a:r>
              <a:t>Exercise 3</a:t>
            </a:r>
          </a:p>
        </p:txBody>
      </p:sp>
      <p:sp>
        <p:nvSpPr>
          <p:cNvPr id="152" name="Content Placeholder 2"/>
          <p:cNvSpPr txBox="1">
            <a:spLocks noGrp="1"/>
          </p:cNvSpPr>
          <p:nvPr>
            <p:ph type="body" idx="1"/>
          </p:nvPr>
        </p:nvSpPr>
        <p:spPr>
          <a:prstGeom prst="rect">
            <a:avLst/>
          </a:prstGeom>
        </p:spPr>
        <p:txBody>
          <a:bodyPr/>
          <a:lstStyle/>
          <a:p>
            <a:pPr>
              <a:defRPr>
                <a:solidFill>
                  <a:srgbClr val="000000"/>
                </a:solidFill>
              </a:defRPr>
            </a:pPr>
            <a:r>
              <a:t>People are more comfortable talking about mental health today than they have been in the past. </a:t>
            </a:r>
          </a:p>
          <a:p>
            <a:pPr>
              <a:defRPr>
                <a:solidFill>
                  <a:srgbClr val="000000"/>
                </a:solidFill>
              </a:defRPr>
            </a:pPr>
            <a:r>
              <a:t>On social media it’s common to see people sharing diagnoses, experiences and what they are doing to take care of themselves. </a:t>
            </a:r>
          </a:p>
          <a:p>
            <a:pPr>
              <a:defRPr>
                <a:solidFill>
                  <a:srgbClr val="000000"/>
                </a:solidFill>
              </a:defRPr>
            </a:pPr>
            <a:r>
              <a:t>However, with all of these conversations there isn’t a lot of clarity on what the differences are between emotions and mental health disorders. </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itle 3"/>
          <p:cNvSpPr txBox="1">
            <a:spLocks noGrp="1"/>
          </p:cNvSpPr>
          <p:nvPr>
            <p:ph type="title"/>
          </p:nvPr>
        </p:nvSpPr>
        <p:spPr>
          <a:prstGeom prst="rect">
            <a:avLst/>
          </a:prstGeom>
        </p:spPr>
        <p:txBody>
          <a:bodyPr/>
          <a:lstStyle/>
          <a:p>
            <a:r>
              <a:t>Exercise 3</a:t>
            </a:r>
          </a:p>
        </p:txBody>
      </p:sp>
      <p:sp>
        <p:nvSpPr>
          <p:cNvPr id="155" name="Content Placeholder 2"/>
          <p:cNvSpPr txBox="1">
            <a:spLocks noGrp="1"/>
          </p:cNvSpPr>
          <p:nvPr>
            <p:ph type="body" idx="1"/>
          </p:nvPr>
        </p:nvSpPr>
        <p:spPr>
          <a:prstGeom prst="rect">
            <a:avLst/>
          </a:prstGeom>
        </p:spPr>
        <p:txBody>
          <a:bodyPr/>
          <a:lstStyle/>
          <a:p>
            <a:pPr marL="226313" indent="-226313" defTabSz="905255">
              <a:spcBef>
                <a:spcPts val="900"/>
              </a:spcBef>
              <a:spcAft>
                <a:spcPts val="1000"/>
              </a:spcAft>
              <a:defRPr sz="2376">
                <a:solidFill>
                  <a:srgbClr val="000000"/>
                </a:solidFill>
              </a:defRPr>
            </a:pPr>
            <a:r>
              <a:t>There are different spectrums for anxiety disorders, clinical depression and how suicidal thoughts can develop into someone having a plan to take their life. </a:t>
            </a:r>
          </a:p>
          <a:p>
            <a:pPr marL="226313" indent="-226313" defTabSz="905255">
              <a:spcBef>
                <a:spcPts val="900"/>
              </a:spcBef>
              <a:spcAft>
                <a:spcPts val="1000"/>
              </a:spcAft>
              <a:defRPr sz="2376">
                <a:solidFill>
                  <a:srgbClr val="000000"/>
                </a:solidFill>
              </a:defRPr>
            </a:pPr>
            <a:r>
              <a:t>Having more words to describe your emotions results in better mental health, because it allows you to identify what you are experiencing and what you need to do about it. </a:t>
            </a:r>
          </a:p>
          <a:p>
            <a:pPr marL="226313" indent="-226313" defTabSz="905255">
              <a:spcBef>
                <a:spcPts val="900"/>
              </a:spcBef>
              <a:spcAft>
                <a:spcPts val="1000"/>
              </a:spcAft>
              <a:defRPr sz="2376">
                <a:solidFill>
                  <a:srgbClr val="000000"/>
                </a:solidFill>
              </a:defRPr>
            </a:pPr>
            <a:r>
              <a:t>We are going to look at these different spectrums and how they affect people. </a:t>
            </a: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Title 3"/>
          <p:cNvSpPr txBox="1">
            <a:spLocks noGrp="1"/>
          </p:cNvSpPr>
          <p:nvPr>
            <p:ph type="title"/>
          </p:nvPr>
        </p:nvSpPr>
        <p:spPr>
          <a:prstGeom prst="rect">
            <a:avLst/>
          </a:prstGeom>
        </p:spPr>
        <p:txBody>
          <a:bodyPr/>
          <a:lstStyle/>
          <a:p>
            <a:r>
              <a:t>Exercise 3</a:t>
            </a:r>
          </a:p>
        </p:txBody>
      </p:sp>
      <p:sp>
        <p:nvSpPr>
          <p:cNvPr id="158" name="Content Placeholder 2"/>
          <p:cNvSpPr txBox="1">
            <a:spLocks noGrp="1"/>
          </p:cNvSpPr>
          <p:nvPr>
            <p:ph type="body" idx="1"/>
          </p:nvPr>
        </p:nvSpPr>
        <p:spPr>
          <a:prstGeom prst="rect">
            <a:avLst/>
          </a:prstGeom>
        </p:spPr>
        <p:txBody>
          <a:bodyPr/>
          <a:lstStyle/>
          <a:p>
            <a:pPr marL="0" indent="0">
              <a:spcAft>
                <a:spcPts val="1000"/>
              </a:spcAft>
              <a:buSzTx/>
              <a:buFontTx/>
              <a:buNone/>
              <a:defRPr>
                <a:solidFill>
                  <a:srgbClr val="000000"/>
                </a:solidFill>
              </a:defRPr>
            </a:pPr>
            <a:r>
              <a:t>You will have one minute to write down emotions that are similar to anxiety disorders. </a:t>
            </a:r>
          </a:p>
          <a:p>
            <a:pPr marL="0" indent="0">
              <a:spcAft>
                <a:spcPts val="1000"/>
              </a:spcAft>
              <a:buSzTx/>
              <a:buFontTx/>
              <a:buNone/>
              <a:defRPr>
                <a:solidFill>
                  <a:srgbClr val="000000"/>
                </a:solidFill>
              </a:defRPr>
            </a:pPr>
            <a:r>
              <a:t>You will have an additional minute to write down emotions that are similar to clinical depression. </a:t>
            </a:r>
          </a:p>
          <a:p>
            <a:pPr marL="0" indent="0">
              <a:spcAft>
                <a:spcPts val="1000"/>
              </a:spcAft>
              <a:buSzTx/>
              <a:buFontTx/>
              <a:buNone/>
              <a:defRPr>
                <a:solidFill>
                  <a:srgbClr val="000000"/>
                </a:solidFill>
              </a:defRPr>
            </a:pPr>
            <a:r>
              <a:t>Focusing on the emotions associated with these disorders can help give you more clarity on what people experience. </a:t>
            </a: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itle 3"/>
          <p:cNvSpPr txBox="1">
            <a:spLocks noGrp="1"/>
          </p:cNvSpPr>
          <p:nvPr>
            <p:ph type="title"/>
          </p:nvPr>
        </p:nvSpPr>
        <p:spPr>
          <a:prstGeom prst="rect">
            <a:avLst/>
          </a:prstGeom>
        </p:spPr>
        <p:txBody>
          <a:bodyPr/>
          <a:lstStyle/>
          <a:p>
            <a:r>
              <a:t>Share</a:t>
            </a:r>
          </a:p>
        </p:txBody>
      </p:sp>
      <p:sp>
        <p:nvSpPr>
          <p:cNvPr id="161" name="Content Placeholder 2"/>
          <p:cNvSpPr txBox="1">
            <a:spLocks noGrp="1"/>
          </p:cNvSpPr>
          <p:nvPr>
            <p:ph type="body" idx="1"/>
          </p:nvPr>
        </p:nvSpPr>
        <p:spPr>
          <a:prstGeom prst="rect">
            <a:avLst/>
          </a:prstGeom>
        </p:spPr>
        <p:txBody>
          <a:bodyPr/>
          <a:lstStyle>
            <a:lvl1pPr marL="0" indent="0">
              <a:buSzTx/>
              <a:buNone/>
              <a:defRPr b="1">
                <a:latin typeface="Brandon Grotesque Bold"/>
                <a:ea typeface="Brandon Grotesque Bold"/>
                <a:cs typeface="Brandon Grotesque Bold"/>
                <a:sym typeface="Brandon Grotesque Bold"/>
              </a:defRPr>
            </a:lvl1pPr>
          </a:lstStyle>
          <a:p>
            <a:r>
              <a:rPr b="0">
                <a:solidFill>
                  <a:schemeClr val="tx1"/>
                </a:solidFill>
                <a:latin typeface="Brandon Grotesque Regular" panose="020B0503020203060202" pitchFamily="34" charset="77"/>
              </a:rPr>
              <a:t>Let’s have some groups share what they wrote down for emotions that are similar to anxiety disorders. </a:t>
            </a: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Title 3"/>
          <p:cNvSpPr txBox="1">
            <a:spLocks noGrp="1"/>
          </p:cNvSpPr>
          <p:nvPr>
            <p:ph type="title"/>
          </p:nvPr>
        </p:nvSpPr>
        <p:spPr>
          <a:xfrm>
            <a:off x="628650" y="822281"/>
            <a:ext cx="7886700" cy="896464"/>
          </a:xfrm>
          <a:prstGeom prst="rect">
            <a:avLst/>
          </a:prstGeom>
        </p:spPr>
        <p:txBody>
          <a:bodyPr/>
          <a:lstStyle>
            <a:lvl1pPr>
              <a:defRPr b="1"/>
            </a:lvl1pPr>
          </a:lstStyle>
          <a:p>
            <a:r>
              <a:t>Examples</a:t>
            </a:r>
          </a:p>
        </p:txBody>
      </p:sp>
      <p:graphicFrame>
        <p:nvGraphicFramePr>
          <p:cNvPr id="2" name="Table 1">
            <a:extLst>
              <a:ext uri="{FF2B5EF4-FFF2-40B4-BE49-F238E27FC236}">
                <a16:creationId xmlns:a16="http://schemas.microsoft.com/office/drawing/2014/main" id="{C06DB85F-8666-E139-523E-BA520C68D617}"/>
              </a:ext>
            </a:extLst>
          </p:cNvPr>
          <p:cNvGraphicFramePr>
            <a:graphicFrameLocks noGrp="1"/>
          </p:cNvGraphicFramePr>
          <p:nvPr>
            <p:extLst>
              <p:ext uri="{D42A27DB-BD31-4B8C-83A1-F6EECF244321}">
                <p14:modId xmlns:p14="http://schemas.microsoft.com/office/powerpoint/2010/main" val="2592857616"/>
              </p:ext>
            </p:extLst>
          </p:nvPr>
        </p:nvGraphicFramePr>
        <p:xfrm>
          <a:off x="628650" y="1586223"/>
          <a:ext cx="7886700" cy="3897011"/>
        </p:xfrm>
        <a:graphic>
          <a:graphicData uri="http://schemas.openxmlformats.org/drawingml/2006/table">
            <a:tbl>
              <a:tblPr firstRow="1" bandRow="1">
                <a:tableStyleId>{5940675A-B579-460E-94D1-54222C63F5DA}</a:tableStyleId>
              </a:tblPr>
              <a:tblGrid>
                <a:gridCol w="2628900">
                  <a:extLst>
                    <a:ext uri="{9D8B030D-6E8A-4147-A177-3AD203B41FA5}">
                      <a16:colId xmlns:a16="http://schemas.microsoft.com/office/drawing/2014/main" val="1909933181"/>
                    </a:ext>
                  </a:extLst>
                </a:gridCol>
                <a:gridCol w="2628900">
                  <a:extLst>
                    <a:ext uri="{9D8B030D-6E8A-4147-A177-3AD203B41FA5}">
                      <a16:colId xmlns:a16="http://schemas.microsoft.com/office/drawing/2014/main" val="1717310979"/>
                    </a:ext>
                  </a:extLst>
                </a:gridCol>
                <a:gridCol w="2628900">
                  <a:extLst>
                    <a:ext uri="{9D8B030D-6E8A-4147-A177-3AD203B41FA5}">
                      <a16:colId xmlns:a16="http://schemas.microsoft.com/office/drawing/2014/main" val="1833588029"/>
                    </a:ext>
                  </a:extLst>
                </a:gridCol>
              </a:tblGrid>
              <a:tr h="812421">
                <a:tc>
                  <a:txBody>
                    <a:bodyPr/>
                    <a:lstStyle/>
                    <a:p>
                      <a:pPr algn="ctr"/>
                      <a:r>
                        <a:rPr lang="en-US" sz="2000">
                          <a:latin typeface="Brandon Grotesque Regular" panose="020B0503020203060202" pitchFamily="34" charset="77"/>
                        </a:rPr>
                        <a:t>Nervous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a:latin typeface="Brandon Grotesque Regular" panose="020B0503020203060202" pitchFamily="34" charset="77"/>
                        </a:rPr>
                        <a:t>Fearful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Brandon Grotesque Regular" panose="020B0503020203060202" pitchFamily="34" charset="77"/>
                        </a:rPr>
                        <a:t>Worried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06957170"/>
                  </a:ext>
                </a:extLst>
              </a:tr>
              <a:tr h="715617">
                <a:tc>
                  <a:txBody>
                    <a:bodyPr/>
                    <a:lstStyle/>
                    <a:p>
                      <a:pPr algn="ctr"/>
                      <a:r>
                        <a:rPr lang="en-US" sz="2000">
                          <a:latin typeface="Brandon Grotesque Regular" panose="020B0503020203060202" pitchFamily="34" charset="77"/>
                        </a:rPr>
                        <a:t>Anxious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US" sz="2000">
                          <a:latin typeface="Brandon Grotesque Regular" panose="020B0503020203060202" pitchFamily="34" charset="77"/>
                        </a:rPr>
                        <a:t>Scared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a:latin typeface="Brandon Grotesque Regular" panose="020B0503020203060202" pitchFamily="34" charset="77"/>
                        </a:rPr>
                        <a:t>Doubtful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13181500"/>
                  </a:ext>
                </a:extLst>
              </a:tr>
              <a:tr h="771026">
                <a:tc>
                  <a:txBody>
                    <a:bodyPr/>
                    <a:lstStyle/>
                    <a:p>
                      <a:pPr algn="ctr"/>
                      <a:r>
                        <a:rPr lang="en-US" sz="2000">
                          <a:latin typeface="Brandon Grotesque Regular" panose="020B0503020203060202" pitchFamily="34" charset="77"/>
                        </a:rPr>
                        <a:t>Tense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a:latin typeface="Brandon Grotesque Regular" panose="020B0503020203060202" pitchFamily="34" charset="77"/>
                        </a:rPr>
                        <a:t>Concerned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US" sz="2000">
                          <a:latin typeface="Brandon Grotesque Regular" panose="020B0503020203060202" pitchFamily="34" charset="77"/>
                        </a:rPr>
                        <a:t>Restless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13895422"/>
                  </a:ext>
                </a:extLst>
              </a:tr>
              <a:tr h="802817">
                <a:tc>
                  <a:txBody>
                    <a:bodyPr/>
                    <a:lstStyle/>
                    <a:p>
                      <a:pPr algn="ctr"/>
                      <a:r>
                        <a:rPr lang="en-US" sz="2000">
                          <a:latin typeface="Brandon Grotesque Regular" panose="020B0503020203060202" pitchFamily="34" charset="77"/>
                        </a:rPr>
                        <a:t>Apprehensive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US" sz="2000">
                          <a:latin typeface="Brandon Grotesque Regular" panose="020B0503020203060202" pitchFamily="34" charset="77"/>
                        </a:rPr>
                        <a:t>Stressed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a:latin typeface="Brandon Grotesque Regular" panose="020B0503020203060202" pitchFamily="34" charset="77"/>
                        </a:rPr>
                        <a:t>Uneasy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07843208"/>
                  </a:ext>
                </a:extLst>
              </a:tr>
              <a:tr h="795130">
                <a:tc>
                  <a:txBody>
                    <a:bodyPr/>
                    <a:lstStyle/>
                    <a:p>
                      <a:pPr algn="ctr"/>
                      <a:r>
                        <a:rPr lang="en-US" sz="2000">
                          <a:latin typeface="Brandon Grotesque Regular" panose="020B0503020203060202" pitchFamily="34" charset="77"/>
                        </a:rPr>
                        <a:t>Overwhelmed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endParaRPr lang="en-US" sz="2000">
                        <a:latin typeface="Brandon Grotesque Regular" panose="020B0503020203060202" pitchFamily="34"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2000">
                        <a:latin typeface="Brandon Grotesque Regular" panose="020B0503020203060202" pitchFamily="34"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96291383"/>
                  </a:ext>
                </a:extLst>
              </a:tr>
            </a:tbl>
          </a:graphicData>
        </a:graphic>
      </p:graphicFrame>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itle 3"/>
          <p:cNvSpPr txBox="1">
            <a:spLocks noGrp="1"/>
          </p:cNvSpPr>
          <p:nvPr>
            <p:ph type="title"/>
          </p:nvPr>
        </p:nvSpPr>
        <p:spPr>
          <a:xfrm>
            <a:off x="796785" y="676062"/>
            <a:ext cx="7886701" cy="896464"/>
          </a:xfrm>
          <a:prstGeom prst="rect">
            <a:avLst/>
          </a:prstGeom>
        </p:spPr>
        <p:txBody>
          <a:bodyPr/>
          <a:lstStyle>
            <a:lvl1pPr algn="ctr">
              <a:defRPr sz="3400" b="1"/>
            </a:lvl1pPr>
          </a:lstStyle>
          <a:p>
            <a:r>
              <a:t>Anxiety Spectrum</a:t>
            </a:r>
          </a:p>
        </p:txBody>
      </p:sp>
      <p:sp>
        <p:nvSpPr>
          <p:cNvPr id="167" name="Content Placeholder 2"/>
          <p:cNvSpPr txBox="1">
            <a:spLocks noGrp="1"/>
          </p:cNvSpPr>
          <p:nvPr>
            <p:ph type="body" sz="quarter" idx="1"/>
          </p:nvPr>
        </p:nvSpPr>
        <p:spPr>
          <a:xfrm>
            <a:off x="686043" y="2152460"/>
            <a:ext cx="2881529" cy="1355372"/>
          </a:xfrm>
          <a:prstGeom prst="rect">
            <a:avLst/>
          </a:prstGeom>
        </p:spPr>
        <p:txBody>
          <a:bodyPr>
            <a:noAutofit/>
          </a:bodyPr>
          <a:lstStyle/>
          <a:p>
            <a:pPr marL="0" indent="0">
              <a:lnSpc>
                <a:spcPct val="100000"/>
              </a:lnSpc>
              <a:spcBef>
                <a:spcPts val="0"/>
              </a:spcBef>
              <a:buSzTx/>
              <a:buFontTx/>
              <a:buNone/>
              <a:defRPr sz="1200">
                <a:solidFill>
                  <a:srgbClr val="000000"/>
                </a:solidFill>
                <a:latin typeface="+mn-lt"/>
                <a:ea typeface="+mn-ea"/>
                <a:cs typeface="+mn-cs"/>
                <a:sym typeface="Calibri"/>
              </a:defRPr>
            </a:pPr>
            <a:r>
              <a:rPr sz="1600">
                <a:latin typeface="Brandon Grotesque Regular" panose="020B0503020203060202" pitchFamily="34" charset="77"/>
              </a:rPr>
              <a:t>Anxiety is a normal reaction to stress, has a start and ending point and can be helpful or motivational. The opposite of anxiety is being calm. </a:t>
            </a:r>
            <a:r>
              <a:rPr>
                <a:latin typeface="Brandon Grotesque Regular" panose="020B0503020203060202" pitchFamily="34" charset="77"/>
              </a:rPr>
              <a:t>  </a:t>
            </a:r>
          </a:p>
        </p:txBody>
      </p:sp>
      <p:sp>
        <p:nvSpPr>
          <p:cNvPr id="168" name="Double Arrow"/>
          <p:cNvSpPr/>
          <p:nvPr/>
        </p:nvSpPr>
        <p:spPr>
          <a:xfrm>
            <a:off x="686043" y="1281241"/>
            <a:ext cx="7771914" cy="610668"/>
          </a:xfrm>
          <a:prstGeom prst="leftRightArrow">
            <a:avLst>
              <a:gd name="adj1" fmla="val 32000"/>
              <a:gd name="adj2" fmla="val 91506"/>
            </a:avLst>
          </a:prstGeom>
          <a:gradFill>
            <a:gsLst>
              <a:gs pos="0">
                <a:srgbClr val="5F82CB"/>
              </a:gs>
              <a:gs pos="50000">
                <a:srgbClr val="3E70CA"/>
              </a:gs>
              <a:gs pos="100000">
                <a:srgbClr val="2F61BA"/>
              </a:gs>
            </a:gsLst>
            <a:lin ang="5400000"/>
          </a:gradFill>
          <a:ln w="6350">
            <a:solidFill>
              <a:schemeClr val="accent5"/>
            </a:solidFill>
            <a:miter/>
          </a:ln>
        </p:spPr>
        <p:txBody>
          <a:bodyPr lIns="45719" rIns="45719" anchor="ctr"/>
          <a:lstStyle/>
          <a:p>
            <a:pPr>
              <a:defRPr>
                <a:solidFill>
                  <a:srgbClr val="FFFFFF"/>
                </a:solidFill>
              </a:defRPr>
            </a:pPr>
            <a:endParaRPr/>
          </a:p>
        </p:txBody>
      </p:sp>
      <p:sp>
        <p:nvSpPr>
          <p:cNvPr id="169" name="Content Placeholder 2"/>
          <p:cNvSpPr txBox="1"/>
          <p:nvPr/>
        </p:nvSpPr>
        <p:spPr>
          <a:xfrm>
            <a:off x="4699000" y="2045856"/>
            <a:ext cx="3983456" cy="185130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defRPr sz="1200"/>
            </a:pPr>
            <a:r>
              <a:rPr sz="1600">
                <a:latin typeface="Brandon Grotesque Regular" panose="020B0503020203060202" pitchFamily="34" charset="77"/>
              </a:rPr>
              <a:t>Anxiety disorders are an intense or disproportionate emotional response, interfere with daily life and feels impossible to manage. Anxiety disorders often cause racing thoughts, fear of impending doom, trouble breathing, panic attacks. Opposite of an anxiety disorder is being able to see reality.</a:t>
            </a:r>
          </a:p>
        </p:txBody>
      </p:sp>
      <p:sp>
        <p:nvSpPr>
          <p:cNvPr id="2" name="Rectangle 1">
            <a:extLst>
              <a:ext uri="{FF2B5EF4-FFF2-40B4-BE49-F238E27FC236}">
                <a16:creationId xmlns:a16="http://schemas.microsoft.com/office/drawing/2014/main" id="{60EDA8BC-1052-820B-A0EC-81750A295F0A}"/>
              </a:ext>
            </a:extLst>
          </p:cNvPr>
          <p:cNvSpPr/>
          <p:nvPr/>
        </p:nvSpPr>
        <p:spPr>
          <a:xfrm>
            <a:off x="686042" y="3608328"/>
            <a:ext cx="2336557" cy="2168326"/>
          </a:xfrm>
          <a:prstGeom prst="rect">
            <a:avLst/>
          </a:prstGeom>
          <a:solidFill>
            <a:schemeClr val="accent4">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171" name="Nervous…"/>
          <p:cNvSpPr txBox="1"/>
          <p:nvPr/>
        </p:nvSpPr>
        <p:spPr>
          <a:xfrm>
            <a:off x="766031" y="3614687"/>
            <a:ext cx="905054" cy="214981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Nervous</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Fearful</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Worried</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Anxious</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Scared</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Doubtful</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Tense</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Concerned</a:t>
            </a:r>
          </a:p>
        </p:txBody>
      </p:sp>
      <p:sp>
        <p:nvSpPr>
          <p:cNvPr id="172" name="Restless…"/>
          <p:cNvSpPr txBox="1"/>
          <p:nvPr/>
        </p:nvSpPr>
        <p:spPr>
          <a:xfrm>
            <a:off x="1829185" y="3614687"/>
            <a:ext cx="1116650" cy="137422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Restless</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Apprehensive</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Stressed</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Overwhelmed</a:t>
            </a:r>
          </a:p>
          <a:p>
            <a:pPr defTabSz="457200">
              <a:lnSpc>
                <a:spcPct val="120000"/>
              </a:lnSpc>
              <a:defRPr sz="1600" b="1">
                <a:solidFill>
                  <a:schemeClr val="accent5">
                    <a:satOff val="-3547"/>
                    <a:lumOff val="-10352"/>
                  </a:schemeClr>
                </a:solidFill>
                <a:latin typeface="Arial"/>
                <a:ea typeface="Arial"/>
                <a:cs typeface="Arial"/>
                <a:sym typeface="Arial"/>
              </a:defRPr>
            </a:pPr>
            <a:r>
              <a:rPr sz="1400">
                <a:latin typeface="Brandon Grotesque Regular" panose="020B0503020203060202" pitchFamily="34" charset="77"/>
              </a:rPr>
              <a:t>Uneasy</a:t>
            </a:r>
          </a:p>
        </p:txBody>
      </p:sp>
      <p:sp>
        <p:nvSpPr>
          <p:cNvPr id="4" name="Rectangle 3">
            <a:extLst>
              <a:ext uri="{FF2B5EF4-FFF2-40B4-BE49-F238E27FC236}">
                <a16:creationId xmlns:a16="http://schemas.microsoft.com/office/drawing/2014/main" id="{370BC96F-D665-8370-BD7A-AFD4D57EE06A}"/>
              </a:ext>
            </a:extLst>
          </p:cNvPr>
          <p:cNvSpPr/>
          <p:nvPr/>
        </p:nvSpPr>
        <p:spPr>
          <a:xfrm>
            <a:off x="4686300" y="4051106"/>
            <a:ext cx="1854200" cy="482794"/>
          </a:xfrm>
          <a:prstGeom prst="rect">
            <a:avLst/>
          </a:prstGeom>
          <a:solidFill>
            <a:schemeClr val="accent4">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173" name="Anxiety Disorders"/>
          <p:cNvSpPr txBox="1"/>
          <p:nvPr/>
        </p:nvSpPr>
        <p:spPr>
          <a:xfrm>
            <a:off x="4851400" y="4076506"/>
            <a:ext cx="1597551" cy="37548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defTabSz="457200">
              <a:lnSpc>
                <a:spcPct val="120000"/>
              </a:lnSpc>
              <a:defRPr sz="1600" b="1">
                <a:solidFill>
                  <a:schemeClr val="accent5">
                    <a:satOff val="-3547"/>
                    <a:lumOff val="-10352"/>
                  </a:schemeClr>
                </a:solidFill>
                <a:latin typeface="Arial"/>
                <a:ea typeface="Arial"/>
                <a:cs typeface="Arial"/>
                <a:sym typeface="Arial"/>
              </a:defRPr>
            </a:lvl1pPr>
          </a:lstStyle>
          <a:p>
            <a:r>
              <a:rPr>
                <a:latin typeface="Brandon Grotesque Regular" panose="020B0503020203060202" pitchFamily="34" charset="77"/>
              </a:rPr>
              <a:t>Anxiety Disorders</a:t>
            </a: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itle 3"/>
          <p:cNvSpPr txBox="1">
            <a:spLocks noGrp="1"/>
          </p:cNvSpPr>
          <p:nvPr>
            <p:ph type="title"/>
          </p:nvPr>
        </p:nvSpPr>
        <p:spPr>
          <a:prstGeom prst="rect">
            <a:avLst/>
          </a:prstGeom>
        </p:spPr>
        <p:txBody>
          <a:bodyPr/>
          <a:lstStyle/>
          <a:p>
            <a:r>
              <a:t>Important Points About Anxiety</a:t>
            </a:r>
          </a:p>
        </p:txBody>
      </p:sp>
      <p:sp>
        <p:nvSpPr>
          <p:cNvPr id="176" name="Content Placeholder 2"/>
          <p:cNvSpPr txBox="1">
            <a:spLocks noGrp="1"/>
          </p:cNvSpPr>
          <p:nvPr>
            <p:ph type="body" idx="1"/>
          </p:nvPr>
        </p:nvSpPr>
        <p:spPr>
          <a:prstGeom prst="rect">
            <a:avLst/>
          </a:prstGeom>
        </p:spPr>
        <p:txBody>
          <a:bodyPr>
            <a:normAutofit/>
          </a:bodyPr>
          <a:lstStyle/>
          <a:p>
            <a:pPr marL="0" indent="0">
              <a:spcAft>
                <a:spcPts val="1000"/>
              </a:spcAft>
              <a:buSzTx/>
              <a:buFontTx/>
              <a:buNone/>
              <a:defRPr>
                <a:solidFill>
                  <a:srgbClr val="000000"/>
                </a:solidFill>
              </a:defRPr>
            </a:pPr>
            <a:r>
              <a:rPr sz="2000"/>
              <a:t>When someone takes a typical emotion that is similar to being anxious and thinks it is the same as an anxiety disorder, then they may not get the accurate support that they need. It is ok to feel uncomfortable for a certain amount of time and find a coping mechanism that helps you. </a:t>
            </a:r>
          </a:p>
          <a:p>
            <a:pPr marL="0" indent="0">
              <a:spcAft>
                <a:spcPts val="1000"/>
              </a:spcAft>
              <a:buSzTx/>
              <a:buFontTx/>
              <a:buNone/>
              <a:defRPr>
                <a:solidFill>
                  <a:srgbClr val="000000"/>
                </a:solidFill>
              </a:defRPr>
            </a:pPr>
            <a:r>
              <a:rPr sz="2000"/>
              <a:t>It’s also difficult to compare typical emotions to an anxiety disorder, because it could dismiss the seriousness of what someone with an anxiety disorder experiences and the type of treatment they need.  </a:t>
            </a:r>
          </a:p>
          <a:p>
            <a:pPr marL="0" indent="0">
              <a:spcAft>
                <a:spcPts val="1000"/>
              </a:spcAft>
              <a:buSzTx/>
              <a:buFontTx/>
              <a:buNone/>
              <a:defRPr>
                <a:solidFill>
                  <a:srgbClr val="000000"/>
                </a:solidFill>
              </a:defRPr>
            </a:pPr>
            <a:r>
              <a:rPr sz="2000"/>
              <a:t>The most effective treatments for anxiety disorders are a combination of therapy and medication. </a:t>
            </a: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itle 3"/>
          <p:cNvSpPr txBox="1">
            <a:spLocks noGrp="1"/>
          </p:cNvSpPr>
          <p:nvPr>
            <p:ph type="title"/>
          </p:nvPr>
        </p:nvSpPr>
        <p:spPr>
          <a:prstGeom prst="rect">
            <a:avLst/>
          </a:prstGeom>
        </p:spPr>
        <p:txBody>
          <a:bodyPr/>
          <a:lstStyle/>
          <a:p>
            <a:r>
              <a:t>Share</a:t>
            </a:r>
          </a:p>
        </p:txBody>
      </p:sp>
      <p:sp>
        <p:nvSpPr>
          <p:cNvPr id="179" name="Content Placeholder 2"/>
          <p:cNvSpPr txBox="1">
            <a:spLocks noGrp="1"/>
          </p:cNvSpPr>
          <p:nvPr>
            <p:ph type="body" idx="1"/>
          </p:nvPr>
        </p:nvSpPr>
        <p:spPr>
          <a:prstGeom prst="rect">
            <a:avLst/>
          </a:prstGeom>
        </p:spPr>
        <p:txBody>
          <a:bodyPr/>
          <a:lstStyle>
            <a:lvl1pPr marL="0" indent="0">
              <a:buSzTx/>
              <a:buNone/>
              <a:defRPr b="1">
                <a:latin typeface="Brandon Grotesque Bold"/>
                <a:ea typeface="Brandon Grotesque Bold"/>
                <a:cs typeface="Brandon Grotesque Bold"/>
                <a:sym typeface="Brandon Grotesque Bold"/>
              </a:defRPr>
            </a:lvl1pPr>
          </a:lstStyle>
          <a:p>
            <a:r>
              <a:rPr b="0">
                <a:solidFill>
                  <a:schemeClr val="tx1"/>
                </a:solidFill>
                <a:latin typeface="Brandon Grotesque Regular" panose="020B0503020203060202" pitchFamily="34" charset="77"/>
              </a:rPr>
              <a:t>Let’s have some groups share what they wrote down for emotions that are similar</a:t>
            </a:r>
            <a:r>
              <a:rPr lang="en-US" b="0">
                <a:solidFill>
                  <a:schemeClr val="tx1"/>
                </a:solidFill>
                <a:latin typeface="Brandon Grotesque Regular" panose="020B0503020203060202" pitchFamily="34" charset="77"/>
              </a:rPr>
              <a:t> </a:t>
            </a:r>
            <a:r>
              <a:rPr b="0">
                <a:solidFill>
                  <a:schemeClr val="tx1"/>
                </a:solidFill>
                <a:latin typeface="Brandon Grotesque Regular" panose="020B0503020203060202" pitchFamily="34" charset="77"/>
              </a:rPr>
              <a:t>to clinical depression. </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4"/>
          <p:cNvSpPr txBox="1">
            <a:spLocks noGrp="1"/>
          </p:cNvSpPr>
          <p:nvPr>
            <p:ph type="title"/>
          </p:nvPr>
        </p:nvSpPr>
        <p:spPr>
          <a:prstGeom prst="rect">
            <a:avLst/>
          </a:prstGeom>
        </p:spPr>
        <p:txBody>
          <a:bodyPr/>
          <a:lstStyle/>
          <a:p>
            <a:r>
              <a:t>Introduction</a:t>
            </a:r>
          </a:p>
        </p:txBody>
      </p:sp>
      <p:sp>
        <p:nvSpPr>
          <p:cNvPr id="96" name="Content Placeholder 5"/>
          <p:cNvSpPr txBox="1">
            <a:spLocks noGrp="1"/>
          </p:cNvSpPr>
          <p:nvPr>
            <p:ph type="body" idx="1"/>
          </p:nvPr>
        </p:nvSpPr>
        <p:spPr>
          <a:prstGeom prst="rect">
            <a:avLst/>
          </a:prstGeom>
        </p:spPr>
        <p:txBody>
          <a:bodyPr/>
          <a:lstStyle/>
          <a:p>
            <a:pPr>
              <a:defRPr>
                <a:solidFill>
                  <a:srgbClr val="000000"/>
                </a:solidFill>
                <a:latin typeface="Brandon Grotesque Regular"/>
                <a:ea typeface="Brandon Grotesque Regular"/>
                <a:cs typeface="Brandon Grotesque Regular"/>
                <a:sym typeface="Brandon Grotesque Regular"/>
              </a:defRPr>
            </a:pPr>
            <a:r>
              <a:t>We’re going to do a lesson about mental health. </a:t>
            </a:r>
          </a:p>
          <a:p>
            <a:pPr>
              <a:defRPr>
                <a:solidFill>
                  <a:srgbClr val="000000"/>
                </a:solidFill>
                <a:latin typeface="Brandon Grotesque Regular"/>
                <a:ea typeface="Brandon Grotesque Regular"/>
                <a:cs typeface="Brandon Grotesque Regular"/>
                <a:sym typeface="Brandon Grotesque Regular"/>
              </a:defRPr>
            </a:pPr>
            <a:r>
              <a:t>This is a serious topic that affects all of us and can be really sensitive for members. </a:t>
            </a:r>
          </a:p>
          <a:p>
            <a:pPr>
              <a:defRPr>
                <a:solidFill>
                  <a:srgbClr val="000000"/>
                </a:solidFill>
                <a:latin typeface="Brandon Grotesque Regular"/>
                <a:ea typeface="Brandon Grotesque Regular"/>
                <a:cs typeface="Brandon Grotesque Regular"/>
                <a:sym typeface="Brandon Grotesque Regular"/>
              </a:defRPr>
            </a:pPr>
            <a:r>
              <a:t>Being honest, open and non-judgmental of each other during these exercises will help us learn more about mental health and each other. </a:t>
            </a:r>
          </a:p>
        </p:txBody>
      </p:sp>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itle 3"/>
          <p:cNvSpPr txBox="1">
            <a:spLocks noGrp="1"/>
          </p:cNvSpPr>
          <p:nvPr>
            <p:ph type="title"/>
          </p:nvPr>
        </p:nvSpPr>
        <p:spPr>
          <a:xfrm>
            <a:off x="628650" y="822281"/>
            <a:ext cx="7886700" cy="896464"/>
          </a:xfrm>
          <a:prstGeom prst="rect">
            <a:avLst/>
          </a:prstGeom>
        </p:spPr>
        <p:txBody>
          <a:bodyPr/>
          <a:lstStyle>
            <a:lvl1pPr>
              <a:defRPr b="1"/>
            </a:lvl1pPr>
          </a:lstStyle>
          <a:p>
            <a:r>
              <a:t>Examples</a:t>
            </a:r>
          </a:p>
        </p:txBody>
      </p:sp>
      <p:graphicFrame>
        <p:nvGraphicFramePr>
          <p:cNvPr id="2" name="Table 1">
            <a:extLst>
              <a:ext uri="{FF2B5EF4-FFF2-40B4-BE49-F238E27FC236}">
                <a16:creationId xmlns:a16="http://schemas.microsoft.com/office/drawing/2014/main" id="{84A36492-DD4D-79FB-4E2A-A056C697EDA4}"/>
              </a:ext>
            </a:extLst>
          </p:cNvPr>
          <p:cNvGraphicFramePr>
            <a:graphicFrameLocks noGrp="1"/>
          </p:cNvGraphicFramePr>
          <p:nvPr>
            <p:extLst>
              <p:ext uri="{D42A27DB-BD31-4B8C-83A1-F6EECF244321}">
                <p14:modId xmlns:p14="http://schemas.microsoft.com/office/powerpoint/2010/main" val="47839286"/>
              </p:ext>
            </p:extLst>
          </p:nvPr>
        </p:nvGraphicFramePr>
        <p:xfrm>
          <a:off x="628649" y="1718744"/>
          <a:ext cx="7886700" cy="3489360"/>
        </p:xfrm>
        <a:graphic>
          <a:graphicData uri="http://schemas.openxmlformats.org/drawingml/2006/table">
            <a:tbl>
              <a:tblPr firstRow="1" bandRow="1">
                <a:tableStyleId>{5940675A-B579-460E-94D1-54222C63F5DA}</a:tableStyleId>
              </a:tblPr>
              <a:tblGrid>
                <a:gridCol w="1971675">
                  <a:extLst>
                    <a:ext uri="{9D8B030D-6E8A-4147-A177-3AD203B41FA5}">
                      <a16:colId xmlns:a16="http://schemas.microsoft.com/office/drawing/2014/main" val="1909933181"/>
                    </a:ext>
                  </a:extLst>
                </a:gridCol>
                <a:gridCol w="1971675">
                  <a:extLst>
                    <a:ext uri="{9D8B030D-6E8A-4147-A177-3AD203B41FA5}">
                      <a16:colId xmlns:a16="http://schemas.microsoft.com/office/drawing/2014/main" val="1717310979"/>
                    </a:ext>
                  </a:extLst>
                </a:gridCol>
                <a:gridCol w="1971675">
                  <a:extLst>
                    <a:ext uri="{9D8B030D-6E8A-4147-A177-3AD203B41FA5}">
                      <a16:colId xmlns:a16="http://schemas.microsoft.com/office/drawing/2014/main" val="1833588029"/>
                    </a:ext>
                  </a:extLst>
                </a:gridCol>
                <a:gridCol w="1971675">
                  <a:extLst>
                    <a:ext uri="{9D8B030D-6E8A-4147-A177-3AD203B41FA5}">
                      <a16:colId xmlns:a16="http://schemas.microsoft.com/office/drawing/2014/main" val="1525481338"/>
                    </a:ext>
                  </a:extLst>
                </a:gridCol>
              </a:tblGrid>
              <a:tr h="825673">
                <a:tc>
                  <a:txBody>
                    <a:bodyPr/>
                    <a:lstStyle/>
                    <a:p>
                      <a:pPr algn="ctr"/>
                      <a:r>
                        <a:rPr lang="en-US" sz="2000">
                          <a:latin typeface="Brandon Grotesque Regular" panose="020B0503020203060202" pitchFamily="34" charset="77"/>
                        </a:rPr>
                        <a:t>Sad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a:latin typeface="Brandon Grotesque Regular" panose="020B0503020203060202" pitchFamily="34" charset="77"/>
                        </a:rPr>
                        <a:t>Lost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Brandon Grotesque Regular" panose="020B0503020203060202" pitchFamily="34" charset="77"/>
                        </a:rPr>
                        <a:t>Lonely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latin typeface="Brandon Grotesque Regular" panose="020B0503020203060202" pitchFamily="34" charset="77"/>
                        </a:rPr>
                        <a:t>Numb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06957170"/>
                  </a:ext>
                </a:extLst>
              </a:tr>
              <a:tr h="795131">
                <a:tc>
                  <a:txBody>
                    <a:bodyPr/>
                    <a:lstStyle/>
                    <a:p>
                      <a:pPr algn="ctr"/>
                      <a:r>
                        <a:rPr lang="en-US" sz="2000">
                          <a:latin typeface="Brandon Grotesque Regular" panose="020B0503020203060202" pitchFamily="34" charset="77"/>
                        </a:rPr>
                        <a:t>Miserable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US" sz="2000">
                          <a:latin typeface="Brandon Grotesque Regular" panose="020B0503020203060202" pitchFamily="34" charset="77"/>
                        </a:rPr>
                        <a:t>Disconnected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a:latin typeface="Brandon Grotesque Regular" panose="020B0503020203060202" pitchFamily="34" charset="77"/>
                        </a:rPr>
                        <a:t>Down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US" sz="1800">
                          <a:latin typeface="Brandon Grotesque Regular" panose="020B0503020203060202" pitchFamily="34" charset="77"/>
                        </a:rPr>
                        <a:t>Depressed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13181500"/>
                  </a:ext>
                </a:extLst>
              </a:tr>
              <a:tr h="914400">
                <a:tc>
                  <a:txBody>
                    <a:bodyPr/>
                    <a:lstStyle/>
                    <a:p>
                      <a:pPr algn="ctr"/>
                      <a:r>
                        <a:rPr lang="en-US" sz="2000">
                          <a:latin typeface="Brandon Grotesque Regular" panose="020B0503020203060202" pitchFamily="34" charset="77"/>
                        </a:rPr>
                        <a:t>Heartbroken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a:latin typeface="Brandon Grotesque Regular" panose="020B0503020203060202" pitchFamily="34" charset="77"/>
                        </a:rPr>
                        <a:t>Troubled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US" sz="2000">
                          <a:latin typeface="Brandon Grotesque Regular" panose="020B0503020203060202" pitchFamily="34" charset="77"/>
                        </a:rPr>
                        <a:t>Exhausted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1800">
                          <a:latin typeface="Brandon Grotesque Regular" panose="020B0503020203060202" pitchFamily="34" charset="77"/>
                        </a:rPr>
                        <a:t>Bored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13895422"/>
                  </a:ext>
                </a:extLst>
              </a:tr>
              <a:tr h="954156">
                <a:tc>
                  <a:txBody>
                    <a:bodyPr/>
                    <a:lstStyle/>
                    <a:p>
                      <a:pPr algn="ctr"/>
                      <a:r>
                        <a:rPr lang="en-US" sz="2000">
                          <a:latin typeface="Brandon Grotesque Regular" panose="020B0503020203060202" pitchFamily="34" charset="77"/>
                        </a:rPr>
                        <a:t>Disappointed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2000">
                        <a:latin typeface="Brandon Grotesque Regular" panose="020B0503020203060202" pitchFamily="34"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endParaRPr lang="en-US" sz="2000">
                        <a:latin typeface="Brandon Grotesque Regular" panose="020B0503020203060202" pitchFamily="34"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800">
                        <a:latin typeface="Brandon Grotesque Regular" panose="020B0503020203060202" pitchFamily="34"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07843208"/>
                  </a:ext>
                </a:extLst>
              </a:tr>
            </a:tbl>
          </a:graphicData>
        </a:graphic>
      </p:graphicFrame>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AED6CF-6757-10A9-B9A5-6212ACEFC593}"/>
              </a:ext>
            </a:extLst>
          </p:cNvPr>
          <p:cNvSpPr/>
          <p:nvPr/>
        </p:nvSpPr>
        <p:spPr>
          <a:xfrm>
            <a:off x="570523" y="3436448"/>
            <a:ext cx="2838408" cy="2168326"/>
          </a:xfrm>
          <a:prstGeom prst="rect">
            <a:avLst/>
          </a:prstGeom>
          <a:solidFill>
            <a:schemeClr val="accent4">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184" name="Title 3"/>
          <p:cNvSpPr txBox="1">
            <a:spLocks noGrp="1"/>
          </p:cNvSpPr>
          <p:nvPr>
            <p:ph type="title"/>
          </p:nvPr>
        </p:nvSpPr>
        <p:spPr>
          <a:xfrm>
            <a:off x="628650" y="734296"/>
            <a:ext cx="7886700" cy="703169"/>
          </a:xfrm>
          <a:prstGeom prst="rect">
            <a:avLst/>
          </a:prstGeom>
        </p:spPr>
        <p:txBody>
          <a:bodyPr/>
          <a:lstStyle>
            <a:lvl1pPr algn="ctr">
              <a:defRPr sz="3400" b="1"/>
            </a:lvl1pPr>
          </a:lstStyle>
          <a:p>
            <a:r>
              <a:t>Depression Spectrum</a:t>
            </a:r>
          </a:p>
        </p:txBody>
      </p:sp>
      <p:sp>
        <p:nvSpPr>
          <p:cNvPr id="185" name="Content Placeholder 2"/>
          <p:cNvSpPr txBox="1">
            <a:spLocks noGrp="1"/>
          </p:cNvSpPr>
          <p:nvPr>
            <p:ph type="body" sz="quarter" idx="1"/>
          </p:nvPr>
        </p:nvSpPr>
        <p:spPr>
          <a:xfrm>
            <a:off x="570523" y="1962180"/>
            <a:ext cx="3296782" cy="1251733"/>
          </a:xfrm>
          <a:prstGeom prst="rect">
            <a:avLst/>
          </a:prstGeom>
        </p:spPr>
        <p:txBody>
          <a:bodyPr>
            <a:noAutofit/>
          </a:bodyPr>
          <a:lstStyle/>
          <a:p>
            <a:pPr marL="0" indent="0">
              <a:lnSpc>
                <a:spcPct val="100000"/>
              </a:lnSpc>
              <a:spcBef>
                <a:spcPts val="0"/>
              </a:spcBef>
              <a:buSzTx/>
              <a:buFontTx/>
              <a:buNone/>
              <a:defRPr sz="1200">
                <a:solidFill>
                  <a:srgbClr val="000000"/>
                </a:solidFill>
                <a:latin typeface="Brandon Grotesque Black"/>
                <a:ea typeface="Brandon Grotesque Black"/>
                <a:cs typeface="Brandon Grotesque Black"/>
                <a:sym typeface="Brandon Grotesque Black"/>
              </a:defRPr>
            </a:pPr>
            <a:r>
              <a:rPr sz="1600">
                <a:latin typeface="Brandon Grotesque Regular" panose="020B0503020203060202" pitchFamily="34" charset="77"/>
              </a:rPr>
              <a:t>Feeling sad, depressed or upset often has an identifiable cause. The feelings last a shorter amount of time and is a normal reaction to loss, change and/or rejection. Opposite is being happy.</a:t>
            </a:r>
            <a:endParaRPr>
              <a:latin typeface="Brandon Grotesque Regular" panose="020B0503020203060202" pitchFamily="34" charset="77"/>
            </a:endParaRPr>
          </a:p>
        </p:txBody>
      </p:sp>
      <p:sp>
        <p:nvSpPr>
          <p:cNvPr id="186" name="Double Arrow"/>
          <p:cNvSpPr/>
          <p:nvPr/>
        </p:nvSpPr>
        <p:spPr>
          <a:xfrm>
            <a:off x="686043" y="1228943"/>
            <a:ext cx="7771914" cy="590175"/>
          </a:xfrm>
          <a:prstGeom prst="leftRightArrow">
            <a:avLst>
              <a:gd name="adj1" fmla="val 32000"/>
              <a:gd name="adj2" fmla="val 94684"/>
            </a:avLst>
          </a:prstGeom>
          <a:gradFill>
            <a:gsLst>
              <a:gs pos="0">
                <a:srgbClr val="5F82CB"/>
              </a:gs>
              <a:gs pos="50000">
                <a:srgbClr val="3E70CA"/>
              </a:gs>
              <a:gs pos="100000">
                <a:srgbClr val="2F61BA"/>
              </a:gs>
            </a:gsLst>
            <a:lin ang="5400000"/>
          </a:gradFill>
          <a:ln w="6350">
            <a:solidFill>
              <a:schemeClr val="accent5"/>
            </a:solidFill>
            <a:miter/>
          </a:ln>
        </p:spPr>
        <p:txBody>
          <a:bodyPr lIns="45719" rIns="45719" anchor="ctr"/>
          <a:lstStyle/>
          <a:p>
            <a:pPr>
              <a:defRPr>
                <a:solidFill>
                  <a:srgbClr val="FFFFFF"/>
                </a:solidFill>
              </a:defRPr>
            </a:pPr>
            <a:endParaRPr/>
          </a:p>
        </p:txBody>
      </p:sp>
      <p:sp>
        <p:nvSpPr>
          <p:cNvPr id="187" name="Content Placeholder 2"/>
          <p:cNvSpPr txBox="1"/>
          <p:nvPr/>
        </p:nvSpPr>
        <p:spPr>
          <a:xfrm>
            <a:off x="5088835" y="2042551"/>
            <a:ext cx="3799354" cy="14983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defRPr sz="1200">
                <a:latin typeface="Brandon Grotesque Black"/>
                <a:ea typeface="Brandon Grotesque Black"/>
                <a:cs typeface="Brandon Grotesque Black"/>
                <a:sym typeface="Brandon Grotesque Black"/>
              </a:defRPr>
            </a:pPr>
            <a:r>
              <a:rPr sz="1600">
                <a:latin typeface="Brandon Grotesque Regular" panose="020B0503020203060202" pitchFamily="34" charset="77"/>
              </a:rPr>
              <a:t>Clinical depression often doesn’t have an identifiable cause. It affects how you feel, think and function. It can cause hopelessness, despair and suicidal thoughts. It also leads to physical changes like appetite, sleep and energy. Opposite is vitality.</a:t>
            </a:r>
          </a:p>
        </p:txBody>
      </p:sp>
      <p:sp>
        <p:nvSpPr>
          <p:cNvPr id="188" name="Nervous…"/>
          <p:cNvSpPr txBox="1"/>
          <p:nvPr/>
        </p:nvSpPr>
        <p:spPr>
          <a:xfrm>
            <a:off x="1205977" y="6448573"/>
            <a:ext cx="3296782" cy="83434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71437" tIns="71437" rIns="71437" bIns="71437" anchor="ctr">
            <a:spAutoFit/>
          </a:bodyPr>
          <a:lstStyle/>
          <a:p>
            <a:pPr marL="24129" algn="ctr" defTabSz="457200">
              <a:defRPr sz="4500" b="1" u="sng">
                <a:solidFill>
                  <a:srgbClr val="FFFFFF"/>
                </a:solidFill>
                <a:uFill>
                  <a:solidFill>
                    <a:srgbClr val="FFFFFF"/>
                  </a:solidFill>
                </a:uFill>
                <a:latin typeface="+mj-lt"/>
                <a:ea typeface="+mj-ea"/>
                <a:cs typeface="+mj-cs"/>
                <a:sym typeface="Helvetica"/>
              </a:defRPr>
            </a:pPr>
            <a:endParaRPr b="0" u="none">
              <a:solidFill>
                <a:srgbClr val="000000"/>
              </a:solidFill>
              <a:latin typeface="Times Roman"/>
              <a:ea typeface="Times Roman"/>
              <a:cs typeface="Times Roman"/>
              <a:sym typeface="Times Roman"/>
            </a:endParaRPr>
          </a:p>
          <a:p>
            <a:pPr defTabSz="457200">
              <a:lnSpc>
                <a:spcPct val="120000"/>
              </a:lnSpc>
              <a:defRPr sz="3566" b="1">
                <a:solidFill>
                  <a:srgbClr val="FFFFFF"/>
                </a:solidFill>
                <a:latin typeface="Arial"/>
                <a:ea typeface="Arial"/>
                <a:cs typeface="Arial"/>
                <a:sym typeface="Arial"/>
              </a:defRPr>
            </a:pPr>
            <a:r>
              <a:t>Nervous</a:t>
            </a:r>
          </a:p>
          <a:p>
            <a:pPr defTabSz="457200">
              <a:lnSpc>
                <a:spcPct val="120000"/>
              </a:lnSpc>
              <a:defRPr sz="3566" b="1">
                <a:solidFill>
                  <a:srgbClr val="FFFFFF"/>
                </a:solidFill>
                <a:latin typeface="Arial"/>
                <a:ea typeface="Arial"/>
                <a:cs typeface="Arial"/>
                <a:sym typeface="Arial"/>
              </a:defRPr>
            </a:pPr>
            <a:r>
              <a:t>Fearful</a:t>
            </a:r>
          </a:p>
          <a:p>
            <a:pPr defTabSz="457200">
              <a:lnSpc>
                <a:spcPct val="120000"/>
              </a:lnSpc>
              <a:defRPr sz="3566" b="1">
                <a:solidFill>
                  <a:srgbClr val="FFFFFF"/>
                </a:solidFill>
                <a:latin typeface="Arial"/>
                <a:ea typeface="Arial"/>
                <a:cs typeface="Arial"/>
                <a:sym typeface="Arial"/>
              </a:defRPr>
            </a:pPr>
            <a:r>
              <a:t>Worried</a:t>
            </a:r>
          </a:p>
          <a:p>
            <a:pPr defTabSz="457200">
              <a:lnSpc>
                <a:spcPct val="120000"/>
              </a:lnSpc>
              <a:defRPr sz="3566" b="1">
                <a:solidFill>
                  <a:srgbClr val="FFFFFF"/>
                </a:solidFill>
                <a:latin typeface="Arial"/>
                <a:ea typeface="Arial"/>
                <a:cs typeface="Arial"/>
                <a:sym typeface="Arial"/>
              </a:defRPr>
            </a:pPr>
            <a:r>
              <a:t>Anxious</a:t>
            </a:r>
          </a:p>
          <a:p>
            <a:pPr defTabSz="457200">
              <a:lnSpc>
                <a:spcPct val="120000"/>
              </a:lnSpc>
              <a:defRPr sz="3566" b="1">
                <a:solidFill>
                  <a:srgbClr val="FFFFFF"/>
                </a:solidFill>
                <a:latin typeface="Arial"/>
                <a:ea typeface="Arial"/>
                <a:cs typeface="Arial"/>
                <a:sym typeface="Arial"/>
              </a:defRPr>
            </a:pPr>
            <a:r>
              <a:t>Scared</a:t>
            </a:r>
          </a:p>
          <a:p>
            <a:pPr defTabSz="457200">
              <a:lnSpc>
                <a:spcPct val="120000"/>
              </a:lnSpc>
              <a:defRPr sz="3566" b="1">
                <a:solidFill>
                  <a:srgbClr val="FFFFFF"/>
                </a:solidFill>
                <a:latin typeface="Arial"/>
                <a:ea typeface="Arial"/>
                <a:cs typeface="Arial"/>
                <a:sym typeface="Arial"/>
              </a:defRPr>
            </a:pPr>
            <a:r>
              <a:t>Doubtful</a:t>
            </a:r>
          </a:p>
          <a:p>
            <a:pPr defTabSz="457200">
              <a:lnSpc>
                <a:spcPct val="120000"/>
              </a:lnSpc>
              <a:defRPr sz="3566" b="1">
                <a:solidFill>
                  <a:srgbClr val="FFFFFF"/>
                </a:solidFill>
                <a:latin typeface="Arial"/>
                <a:ea typeface="Arial"/>
                <a:cs typeface="Arial"/>
                <a:sym typeface="Arial"/>
              </a:defRPr>
            </a:pPr>
            <a:r>
              <a:t>Tense</a:t>
            </a:r>
          </a:p>
          <a:p>
            <a:pPr defTabSz="457200">
              <a:lnSpc>
                <a:spcPct val="120000"/>
              </a:lnSpc>
              <a:defRPr sz="3566" b="1">
                <a:solidFill>
                  <a:srgbClr val="FFFFFF"/>
                </a:solidFill>
                <a:latin typeface="Arial"/>
                <a:ea typeface="Arial"/>
                <a:cs typeface="Arial"/>
                <a:sym typeface="Arial"/>
              </a:defRPr>
            </a:pPr>
            <a:r>
              <a:t>Concerned</a:t>
            </a:r>
          </a:p>
          <a:p>
            <a:pPr defTabSz="457200">
              <a:lnSpc>
                <a:spcPct val="120000"/>
              </a:lnSpc>
              <a:defRPr sz="6266" b="1">
                <a:solidFill>
                  <a:srgbClr val="FFFFFF"/>
                </a:solidFill>
                <a:latin typeface="Arial"/>
                <a:ea typeface="Arial"/>
                <a:cs typeface="Arial"/>
                <a:sym typeface="Arial"/>
              </a:defRPr>
            </a:pPr>
            <a:endParaRPr/>
          </a:p>
          <a:p>
            <a:pPr marL="457200" indent="-317500" defTabSz="457200">
              <a:lnSpc>
                <a:spcPct val="120000"/>
              </a:lnSpc>
              <a:buClr>
                <a:srgbClr val="1557A3"/>
              </a:buClr>
              <a:buSzPct val="100000"/>
              <a:buFont typeface="Arial"/>
              <a:buChar char="•"/>
              <a:defRPr sz="6266" b="1">
                <a:solidFill>
                  <a:srgbClr val="FFFFFF"/>
                </a:solidFill>
                <a:latin typeface="Arial"/>
                <a:ea typeface="Arial"/>
                <a:cs typeface="Arial"/>
                <a:sym typeface="Arial"/>
              </a:defRPr>
            </a:pPr>
            <a:endParaRPr/>
          </a:p>
          <a:p>
            <a:pPr marL="625078" indent="-625078" defTabSz="457200">
              <a:buSzPct val="145000"/>
              <a:buChar char="•"/>
              <a:defRPr sz="7200" b="1">
                <a:solidFill>
                  <a:srgbClr val="FFFFFF"/>
                </a:solidFill>
                <a:uFill>
                  <a:solidFill>
                    <a:srgbClr val="FFFFFF"/>
                  </a:solidFill>
                </a:uFill>
                <a:latin typeface="+mj-lt"/>
                <a:ea typeface="+mj-ea"/>
                <a:cs typeface="+mj-cs"/>
                <a:sym typeface="Helvetica"/>
              </a:defRPr>
            </a:pPr>
            <a:endParaRPr sz="1200" b="0">
              <a:solidFill>
                <a:srgbClr val="000000"/>
              </a:solidFill>
              <a:latin typeface="Times Roman"/>
              <a:ea typeface="Times Roman"/>
              <a:cs typeface="Times Roman"/>
              <a:sym typeface="Times Roman"/>
            </a:endParaRPr>
          </a:p>
        </p:txBody>
      </p:sp>
      <p:sp>
        <p:nvSpPr>
          <p:cNvPr id="189" name="Sad…"/>
          <p:cNvSpPr txBox="1"/>
          <p:nvPr/>
        </p:nvSpPr>
        <p:spPr>
          <a:xfrm>
            <a:off x="771980" y="3544676"/>
            <a:ext cx="1222563" cy="189128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Sad</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Lost</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Lonely</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Numb</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Miserable</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Disconnected</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Depressed</a:t>
            </a:r>
          </a:p>
        </p:txBody>
      </p:sp>
      <p:sp>
        <p:nvSpPr>
          <p:cNvPr id="190" name="Heartbroken…"/>
          <p:cNvSpPr txBox="1"/>
          <p:nvPr/>
        </p:nvSpPr>
        <p:spPr>
          <a:xfrm>
            <a:off x="2214239" y="3544676"/>
            <a:ext cx="1119112" cy="16327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Heartbroken</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Troubled</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Down</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Exhausted</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Bored</a:t>
            </a:r>
          </a:p>
          <a:p>
            <a: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pPr>
            <a:r>
              <a:rPr sz="1400"/>
              <a:t>Disappointed</a:t>
            </a:r>
          </a:p>
        </p:txBody>
      </p:sp>
      <p:sp>
        <p:nvSpPr>
          <p:cNvPr id="4" name="Rectangle 3">
            <a:extLst>
              <a:ext uri="{FF2B5EF4-FFF2-40B4-BE49-F238E27FC236}">
                <a16:creationId xmlns:a16="http://schemas.microsoft.com/office/drawing/2014/main" id="{7515011B-28A1-A338-FB10-8ED9959C2D89}"/>
              </a:ext>
            </a:extLst>
          </p:cNvPr>
          <p:cNvSpPr/>
          <p:nvPr/>
        </p:nvSpPr>
        <p:spPr>
          <a:xfrm>
            <a:off x="5088835" y="3882239"/>
            <a:ext cx="1733916" cy="388959"/>
          </a:xfrm>
          <a:prstGeom prst="rect">
            <a:avLst/>
          </a:prstGeom>
          <a:solidFill>
            <a:schemeClr val="accent4">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191" name="Clinical Depression"/>
          <p:cNvSpPr txBox="1"/>
          <p:nvPr/>
        </p:nvSpPr>
        <p:spPr>
          <a:xfrm>
            <a:off x="5231407" y="3882239"/>
            <a:ext cx="1470913" cy="3400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defTabSz="457200">
              <a:lnSpc>
                <a:spcPct val="120000"/>
              </a:lnSpc>
              <a:defRPr sz="1600" b="1">
                <a:solidFill>
                  <a:schemeClr val="accent5">
                    <a:satOff val="-3547"/>
                    <a:lumOff val="-10352"/>
                  </a:schemeClr>
                </a:solidFill>
                <a:latin typeface="Brandon Grotesque Bold"/>
                <a:ea typeface="Brandon Grotesque Bold"/>
                <a:cs typeface="Brandon Grotesque Bold"/>
                <a:sym typeface="Brandon Grotesque Bold"/>
              </a:defRPr>
            </a:lvl1pPr>
          </a:lstStyle>
          <a:p>
            <a:r>
              <a:rPr sz="1400"/>
              <a:t>Clinical Depression</a:t>
            </a: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itle 3"/>
          <p:cNvSpPr txBox="1">
            <a:spLocks noGrp="1"/>
          </p:cNvSpPr>
          <p:nvPr>
            <p:ph type="title"/>
          </p:nvPr>
        </p:nvSpPr>
        <p:spPr>
          <a:prstGeom prst="rect">
            <a:avLst/>
          </a:prstGeom>
        </p:spPr>
        <p:txBody>
          <a:bodyPr/>
          <a:lstStyle>
            <a:lvl1pPr defTabSz="731520">
              <a:defRPr sz="3200"/>
            </a:lvl1pPr>
          </a:lstStyle>
          <a:p>
            <a:r>
              <a:t>Important Points About Clinical Depression</a:t>
            </a:r>
          </a:p>
        </p:txBody>
      </p:sp>
      <p:sp>
        <p:nvSpPr>
          <p:cNvPr id="194" name="Content Placeholder 2"/>
          <p:cNvSpPr txBox="1">
            <a:spLocks noGrp="1"/>
          </p:cNvSpPr>
          <p:nvPr>
            <p:ph type="body" idx="1"/>
          </p:nvPr>
        </p:nvSpPr>
        <p:spPr>
          <a:prstGeom prst="rect">
            <a:avLst/>
          </a:prstGeom>
        </p:spPr>
        <p:txBody>
          <a:bodyPr>
            <a:normAutofit/>
          </a:bodyPr>
          <a:lstStyle/>
          <a:p>
            <a:pPr marL="0" indent="0">
              <a:spcAft>
                <a:spcPts val="1000"/>
              </a:spcAft>
              <a:buSzTx/>
              <a:buFontTx/>
              <a:buNone/>
              <a:defRPr>
                <a:solidFill>
                  <a:srgbClr val="000000"/>
                </a:solidFill>
              </a:defRPr>
            </a:pPr>
            <a:r>
              <a:rPr sz="2000"/>
              <a:t>When someone takes a typical emotion that is similar to depression and thinks it is the same as a clinical depression, then they may not get the accurate support that they need. It is ok to feel uncomfortable for a certain amount of time and find a coping mechanism that helps you. </a:t>
            </a:r>
          </a:p>
          <a:p>
            <a:pPr marL="0" indent="0">
              <a:spcAft>
                <a:spcPts val="1000"/>
              </a:spcAft>
              <a:buSzTx/>
              <a:buFontTx/>
              <a:buNone/>
              <a:defRPr>
                <a:solidFill>
                  <a:srgbClr val="000000"/>
                </a:solidFill>
              </a:defRPr>
            </a:pPr>
            <a:r>
              <a:rPr sz="2000"/>
              <a:t>It’s also difficult to compare typical emotions to clinical depression, because it could dismiss the seriousness of what someone with clinical depression experiences and the type of treatment they need. </a:t>
            </a:r>
          </a:p>
          <a:p>
            <a:pPr marL="0" indent="0">
              <a:spcAft>
                <a:spcPts val="1000"/>
              </a:spcAft>
              <a:buSzTx/>
              <a:buFontTx/>
              <a:buNone/>
              <a:defRPr>
                <a:solidFill>
                  <a:srgbClr val="000000"/>
                </a:solidFill>
              </a:defRPr>
            </a:pPr>
            <a:r>
              <a:rPr sz="2000"/>
              <a:t>The most effective treatment for clinical depression is a combination of therapy and medication.</a:t>
            </a: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itle 3"/>
          <p:cNvSpPr txBox="1">
            <a:spLocks noGrp="1"/>
          </p:cNvSpPr>
          <p:nvPr>
            <p:ph type="title"/>
          </p:nvPr>
        </p:nvSpPr>
        <p:spPr>
          <a:prstGeom prst="rect">
            <a:avLst/>
          </a:prstGeom>
        </p:spPr>
        <p:txBody>
          <a:bodyPr>
            <a:normAutofit/>
          </a:bodyPr>
          <a:lstStyle/>
          <a:p>
            <a:r>
              <a:rPr sz="3400"/>
              <a:t>Important Points About Suicide</a:t>
            </a:r>
          </a:p>
        </p:txBody>
      </p:sp>
      <p:sp>
        <p:nvSpPr>
          <p:cNvPr id="197" name="Content Placeholder 2"/>
          <p:cNvSpPr txBox="1">
            <a:spLocks noGrp="1"/>
          </p:cNvSpPr>
          <p:nvPr>
            <p:ph type="body" idx="1"/>
          </p:nvPr>
        </p:nvSpPr>
        <p:spPr>
          <a:prstGeom prst="rect">
            <a:avLst/>
          </a:prstGeom>
        </p:spPr>
        <p:txBody>
          <a:bodyPr>
            <a:normAutofit fontScale="92500" lnSpcReduction="10000"/>
          </a:bodyPr>
          <a:lstStyle/>
          <a:p>
            <a:pPr marL="0" indent="0" defTabSz="832104">
              <a:spcBef>
                <a:spcPts val="900"/>
              </a:spcBef>
              <a:spcAft>
                <a:spcPts val="1000"/>
              </a:spcAft>
              <a:buSzTx/>
              <a:buFontTx/>
              <a:buNone/>
              <a:defRPr sz="2184">
                <a:solidFill>
                  <a:srgbClr val="000000"/>
                </a:solidFill>
              </a:defRPr>
            </a:pPr>
            <a:r>
              <a:rPr sz="2000"/>
              <a:t>There is also a spectrum of considering one’s existence versus having a plan to take one’s life. </a:t>
            </a:r>
          </a:p>
          <a:p>
            <a:pPr marL="0" indent="0" defTabSz="832104">
              <a:spcBef>
                <a:spcPts val="900"/>
              </a:spcBef>
              <a:spcAft>
                <a:spcPts val="1000"/>
              </a:spcAft>
              <a:buSzTx/>
              <a:buFontTx/>
              <a:buNone/>
              <a:defRPr sz="2184">
                <a:solidFill>
                  <a:srgbClr val="000000"/>
                </a:solidFill>
              </a:defRPr>
            </a:pPr>
            <a:r>
              <a:rPr sz="2000"/>
              <a:t>It’s extremely common to have thoughts about existence or why we are here. When these thoughts are expressed you can find connection, comfort and purpose. </a:t>
            </a:r>
          </a:p>
          <a:p>
            <a:pPr marL="0" indent="0" defTabSz="832104">
              <a:spcBef>
                <a:spcPts val="900"/>
              </a:spcBef>
              <a:spcAft>
                <a:spcPts val="1000"/>
              </a:spcAft>
              <a:buSzTx/>
              <a:buFontTx/>
              <a:buNone/>
              <a:defRPr sz="2184">
                <a:solidFill>
                  <a:srgbClr val="000000"/>
                </a:solidFill>
              </a:defRPr>
            </a:pPr>
            <a:r>
              <a:rPr sz="2000"/>
              <a:t>If a person hides these thoughts they can begin to focus on death, dying or suicidal thoughts. The longer they hide those thoughts they may focus on them more and experience them frequently. </a:t>
            </a:r>
          </a:p>
          <a:p>
            <a:pPr marL="0" indent="0" defTabSz="832104">
              <a:spcBef>
                <a:spcPts val="900"/>
              </a:spcBef>
              <a:spcAft>
                <a:spcPts val="1000"/>
              </a:spcAft>
              <a:buSzTx/>
              <a:buFontTx/>
              <a:buNone/>
              <a:defRPr sz="2184">
                <a:solidFill>
                  <a:srgbClr val="000000"/>
                </a:solidFill>
              </a:defRPr>
            </a:pPr>
            <a:r>
              <a:rPr sz="2000"/>
              <a:t>The last step a person takes before attempting to take their life is to have a plan. This can happen impulsively or over a long period of time. When a person is in this place they need help from a professional. Try to remove access to lethal means. </a:t>
            </a: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3"/>
          <p:cNvSpPr txBox="1">
            <a:spLocks noGrp="1"/>
          </p:cNvSpPr>
          <p:nvPr>
            <p:ph type="title"/>
          </p:nvPr>
        </p:nvSpPr>
        <p:spPr>
          <a:xfrm>
            <a:off x="628650" y="717234"/>
            <a:ext cx="7886700" cy="703169"/>
          </a:xfrm>
          <a:prstGeom prst="rect">
            <a:avLst/>
          </a:prstGeom>
        </p:spPr>
        <p:txBody>
          <a:bodyPr/>
          <a:lstStyle>
            <a:lvl1pPr algn="ctr">
              <a:defRPr sz="3400" b="1"/>
            </a:lvl1pPr>
          </a:lstStyle>
          <a:p>
            <a:r>
              <a:t>Suicidal Thoughts Spectrum</a:t>
            </a:r>
          </a:p>
        </p:txBody>
      </p:sp>
      <p:sp>
        <p:nvSpPr>
          <p:cNvPr id="200" name="Content Placeholder 2"/>
          <p:cNvSpPr txBox="1">
            <a:spLocks noGrp="1"/>
          </p:cNvSpPr>
          <p:nvPr>
            <p:ph type="body" sz="quarter" idx="1"/>
          </p:nvPr>
        </p:nvSpPr>
        <p:spPr>
          <a:xfrm>
            <a:off x="318246" y="2963699"/>
            <a:ext cx="2306912" cy="1868557"/>
          </a:xfrm>
          <a:prstGeom prst="rect">
            <a:avLst/>
          </a:prstGeom>
        </p:spPr>
        <p:txBody>
          <a:bodyPr>
            <a:noAutofit/>
          </a:bodyPr>
          <a:lstStyle/>
          <a:p>
            <a:pPr marL="0" indent="0">
              <a:lnSpc>
                <a:spcPct val="100000"/>
              </a:lnSpc>
              <a:spcBef>
                <a:spcPts val="0"/>
              </a:spcBef>
              <a:buSzTx/>
              <a:buFontTx/>
              <a:buNone/>
              <a:defRPr sz="1200">
                <a:solidFill>
                  <a:srgbClr val="000000"/>
                </a:solidFill>
                <a:latin typeface="Brandon Grotesque Black"/>
                <a:ea typeface="Brandon Grotesque Black"/>
                <a:cs typeface="Brandon Grotesque Black"/>
                <a:sym typeface="Brandon Grotesque Black"/>
              </a:defRPr>
            </a:pPr>
            <a:r>
              <a:rPr sz="1600">
                <a:latin typeface="Brandon Grotesque Regular" panose="020B0503020203060202" pitchFamily="34" charset="77"/>
              </a:rPr>
              <a:t>It’s extremely common to have thoughts about existence or why we are here. When these thoughts are expressed you can find connection, comfort and purpose.</a:t>
            </a:r>
            <a:r>
              <a:rPr>
                <a:latin typeface="Brandon Grotesque Regular" panose="020B0503020203060202" pitchFamily="34" charset="77"/>
              </a:rPr>
              <a:t> </a:t>
            </a:r>
          </a:p>
        </p:txBody>
      </p:sp>
      <p:sp>
        <p:nvSpPr>
          <p:cNvPr id="201" name="Double Arrow"/>
          <p:cNvSpPr/>
          <p:nvPr/>
        </p:nvSpPr>
        <p:spPr>
          <a:xfrm>
            <a:off x="686043" y="1340078"/>
            <a:ext cx="7771914" cy="590175"/>
          </a:xfrm>
          <a:prstGeom prst="leftRightArrow">
            <a:avLst>
              <a:gd name="adj1" fmla="val 32000"/>
              <a:gd name="adj2" fmla="val 94684"/>
            </a:avLst>
          </a:prstGeom>
          <a:gradFill>
            <a:gsLst>
              <a:gs pos="0">
                <a:srgbClr val="5F82CB"/>
              </a:gs>
              <a:gs pos="50000">
                <a:srgbClr val="3E70CA"/>
              </a:gs>
              <a:gs pos="100000">
                <a:srgbClr val="2F61BA"/>
              </a:gs>
            </a:gsLst>
            <a:lin ang="5400000"/>
          </a:gradFill>
          <a:ln w="6350">
            <a:solidFill>
              <a:schemeClr val="accent5"/>
            </a:solidFill>
            <a:miter/>
          </a:ln>
        </p:spPr>
        <p:txBody>
          <a:bodyPr lIns="45719" rIns="45719" anchor="ctr"/>
          <a:lstStyle/>
          <a:p>
            <a:pPr>
              <a:defRPr>
                <a:solidFill>
                  <a:srgbClr val="FFFFFF"/>
                </a:solidFill>
              </a:defRPr>
            </a:pPr>
            <a:endParaRPr/>
          </a:p>
        </p:txBody>
      </p:sp>
      <p:sp>
        <p:nvSpPr>
          <p:cNvPr id="202" name="Content Placeholder 2"/>
          <p:cNvSpPr txBox="1"/>
          <p:nvPr/>
        </p:nvSpPr>
        <p:spPr>
          <a:xfrm>
            <a:off x="6223482" y="2835240"/>
            <a:ext cx="2602273" cy="23375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defRPr sz="1600">
                <a:latin typeface="Brandon Grotesque Black"/>
                <a:ea typeface="Brandon Grotesque Black"/>
                <a:cs typeface="Brandon Grotesque Black"/>
                <a:sym typeface="Brandon Grotesque Black"/>
              </a:defRPr>
            </a:pPr>
            <a:r>
              <a:rPr>
                <a:latin typeface="Brandon Grotesque Regular" panose="020B0503020203060202" pitchFamily="34" charset="77"/>
              </a:rPr>
              <a:t>The last step a person takes before taking their life is to have a plan. This can happen in a very short timeframe or a long timeframe. When a person is in this place they need help from a professional. Try to get them to a professional and remove lethal means. </a:t>
            </a:r>
          </a:p>
        </p:txBody>
      </p:sp>
      <p:sp>
        <p:nvSpPr>
          <p:cNvPr id="204" name="Thoughts of existence or why we are alive."/>
          <p:cNvSpPr txBox="1"/>
          <p:nvPr/>
        </p:nvSpPr>
        <p:spPr>
          <a:xfrm>
            <a:off x="318245" y="2168228"/>
            <a:ext cx="2306913" cy="66351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defTabSz="457200">
              <a:lnSpc>
                <a:spcPct val="120000"/>
              </a:lnSpc>
              <a:defRPr sz="1600" b="1">
                <a:solidFill>
                  <a:schemeClr val="accent5">
                    <a:satOff val="-3547"/>
                    <a:lumOff val="-10352"/>
                  </a:schemeClr>
                </a:solidFill>
                <a:latin typeface="Brandon Grotesque Black"/>
                <a:ea typeface="Brandon Grotesque Black"/>
                <a:cs typeface="Brandon Grotesque Black"/>
                <a:sym typeface="Brandon Grotesque Black"/>
              </a:defRPr>
            </a:pPr>
            <a:r>
              <a:t>Thoughts of existence or why we are alive. </a:t>
            </a:r>
          </a:p>
        </p:txBody>
      </p:sp>
      <p:sp>
        <p:nvSpPr>
          <p:cNvPr id="205" name="Plan to take one’s life"/>
          <p:cNvSpPr txBox="1"/>
          <p:nvPr/>
        </p:nvSpPr>
        <p:spPr>
          <a:xfrm>
            <a:off x="6249811" y="2168228"/>
            <a:ext cx="2174440" cy="3327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defTabSz="457200">
              <a:lnSpc>
                <a:spcPct val="120000"/>
              </a:lnSpc>
              <a:defRPr sz="1600" b="1">
                <a:solidFill>
                  <a:schemeClr val="accent5">
                    <a:satOff val="-3547"/>
                    <a:lumOff val="-10352"/>
                  </a:schemeClr>
                </a:solidFill>
                <a:latin typeface="Brandon Grotesque Black"/>
                <a:ea typeface="Brandon Grotesque Black"/>
                <a:cs typeface="Brandon Grotesque Black"/>
                <a:sym typeface="Brandon Grotesque Black"/>
              </a:defRPr>
            </a:lvl1pPr>
          </a:lstStyle>
          <a:p>
            <a:r>
              <a:t>Plan to take one’s life</a:t>
            </a:r>
          </a:p>
        </p:txBody>
      </p:sp>
      <p:sp>
        <p:nvSpPr>
          <p:cNvPr id="206" name="Content Placeholder 2"/>
          <p:cNvSpPr txBox="1"/>
          <p:nvPr/>
        </p:nvSpPr>
        <p:spPr>
          <a:xfrm>
            <a:off x="3091967" y="2880529"/>
            <a:ext cx="2664706" cy="252020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defRPr sz="1600">
                <a:latin typeface="Brandon Grotesque Black"/>
                <a:ea typeface="Brandon Grotesque Black"/>
                <a:cs typeface="Brandon Grotesque Black"/>
                <a:sym typeface="Brandon Grotesque Black"/>
              </a:defRPr>
            </a:pPr>
            <a:r>
              <a:rPr>
                <a:latin typeface="Brandon Grotesque Regular" panose="020B0503020203060202" pitchFamily="34" charset="77"/>
              </a:rPr>
              <a:t>If a person hides these thoughts they can begin to focus on death, dying or ways to take their own life. The longer they hide those thoughts, they may focus on them more and experience them frequently or persistently. They don’t want to die, but they can’t stop the thoughts. </a:t>
            </a: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itle 4"/>
          <p:cNvSpPr txBox="1">
            <a:spLocks noGrp="1"/>
          </p:cNvSpPr>
          <p:nvPr>
            <p:ph type="title"/>
          </p:nvPr>
        </p:nvSpPr>
        <p:spPr>
          <a:prstGeom prst="rect">
            <a:avLst/>
          </a:prstGeom>
        </p:spPr>
        <p:txBody>
          <a:bodyPr/>
          <a:lstStyle/>
          <a:p>
            <a:r>
              <a:t>Coping</a:t>
            </a:r>
          </a:p>
        </p:txBody>
      </p:sp>
      <p:sp>
        <p:nvSpPr>
          <p:cNvPr id="209" name="Content Placeholder 3"/>
          <p:cNvSpPr txBox="1">
            <a:spLocks noGrp="1"/>
          </p:cNvSpPr>
          <p:nvPr>
            <p:ph type="body" idx="1"/>
          </p:nvPr>
        </p:nvSpPr>
        <p:spPr>
          <a:prstGeom prst="rect">
            <a:avLst/>
          </a:prstGeom>
        </p:spPr>
        <p:txBody>
          <a:bodyPr>
            <a:normAutofit/>
          </a:bodyPr>
          <a:lstStyle/>
          <a:p>
            <a:pPr>
              <a:lnSpc>
                <a:spcPct val="81000"/>
              </a:lnSpc>
              <a:spcAft>
                <a:spcPts val="1000"/>
              </a:spcAft>
              <a:defRPr>
                <a:solidFill>
                  <a:srgbClr val="000000"/>
                </a:solidFill>
                <a:latin typeface="Brandon Grotesque Regular"/>
                <a:ea typeface="Brandon Grotesque Regular"/>
                <a:cs typeface="Brandon Grotesque Regular"/>
                <a:sym typeface="Brandon Grotesque Regular"/>
              </a:defRPr>
            </a:pPr>
            <a:r>
              <a:rPr sz="2000"/>
              <a:t>Coping is one of the most important elements of exploring mental health. The goal of this lesson is to help us determine what our coping mechanisms are and how to change ineffective ones. </a:t>
            </a:r>
          </a:p>
          <a:p>
            <a:pPr>
              <a:lnSpc>
                <a:spcPct val="81000"/>
              </a:lnSpc>
              <a:spcAft>
                <a:spcPts val="1000"/>
              </a:spcAft>
              <a:defRPr>
                <a:solidFill>
                  <a:srgbClr val="000000"/>
                </a:solidFill>
                <a:latin typeface="Brandon Grotesque Regular"/>
                <a:ea typeface="Brandon Grotesque Regular"/>
                <a:cs typeface="Brandon Grotesque Regular"/>
                <a:sym typeface="Brandon Grotesque Regular"/>
              </a:defRPr>
            </a:pPr>
            <a:r>
              <a:rPr sz="2000"/>
              <a:t>Think about it this way: A lot of us use exercise to strengthen our bodies. Learning about coping mechanisms is a way to strengthen our minds.</a:t>
            </a: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Title 4"/>
          <p:cNvSpPr txBox="1">
            <a:spLocks noGrp="1"/>
          </p:cNvSpPr>
          <p:nvPr>
            <p:ph type="title"/>
          </p:nvPr>
        </p:nvSpPr>
        <p:spPr>
          <a:prstGeom prst="rect">
            <a:avLst/>
          </a:prstGeom>
        </p:spPr>
        <p:txBody>
          <a:bodyPr/>
          <a:lstStyle/>
          <a:p>
            <a:r>
              <a:t>Coping</a:t>
            </a:r>
          </a:p>
        </p:txBody>
      </p:sp>
      <p:sp>
        <p:nvSpPr>
          <p:cNvPr id="212" name="Content Placeholder 3"/>
          <p:cNvSpPr txBox="1">
            <a:spLocks noGrp="1"/>
          </p:cNvSpPr>
          <p:nvPr>
            <p:ph type="body" idx="1"/>
          </p:nvPr>
        </p:nvSpPr>
        <p:spPr>
          <a:prstGeom prst="rect">
            <a:avLst/>
          </a:prstGeom>
        </p:spPr>
        <p:txBody>
          <a:bodyPr>
            <a:normAutofit/>
          </a:bodyPr>
          <a:lstStyle/>
          <a:p>
            <a:pPr>
              <a:lnSpc>
                <a:spcPct val="81000"/>
              </a:lnSpc>
              <a:spcAft>
                <a:spcPts val="1000"/>
              </a:spcAft>
              <a:defRPr>
                <a:solidFill>
                  <a:srgbClr val="000000"/>
                </a:solidFill>
                <a:latin typeface="Brandon Grotesque Regular"/>
                <a:ea typeface="Brandon Grotesque Regular"/>
                <a:cs typeface="Brandon Grotesque Regular"/>
                <a:sym typeface="Brandon Grotesque Regular"/>
              </a:defRPr>
            </a:pPr>
            <a:r>
              <a:rPr sz="2000"/>
              <a:t>If you want to change your ineffective coping mechanisms you need to become aware of the behavior you are using, then practice effective behaviors. </a:t>
            </a:r>
          </a:p>
          <a:p>
            <a:pPr>
              <a:lnSpc>
                <a:spcPct val="81000"/>
              </a:lnSpc>
              <a:spcAft>
                <a:spcPts val="1000"/>
              </a:spcAft>
              <a:defRPr>
                <a:solidFill>
                  <a:srgbClr val="000000"/>
                </a:solidFill>
                <a:latin typeface="Brandon Grotesque Regular"/>
                <a:ea typeface="Brandon Grotesque Regular"/>
                <a:cs typeface="Brandon Grotesque Regular"/>
                <a:sym typeface="Brandon Grotesque Regular"/>
              </a:defRPr>
            </a:pPr>
            <a:r>
              <a:rPr sz="2000"/>
              <a:t>It takes a unique amount of time for different people to change coping mechanisms. Mental health disorders can also complicate this process. </a:t>
            </a:r>
          </a:p>
          <a:p>
            <a:pPr>
              <a:lnSpc>
                <a:spcPct val="81000"/>
              </a:lnSpc>
              <a:spcAft>
                <a:spcPts val="1000"/>
              </a:spcAft>
              <a:defRPr>
                <a:solidFill>
                  <a:srgbClr val="000000"/>
                </a:solidFill>
                <a:latin typeface="Brandon Grotesque Regular"/>
                <a:ea typeface="Brandon Grotesque Regular"/>
                <a:cs typeface="Brandon Grotesque Regular"/>
                <a:sym typeface="Brandon Grotesque Regular"/>
              </a:defRPr>
            </a:pPr>
            <a:r>
              <a:rPr sz="2000"/>
              <a:t>When trying to adapt or change a coping mechanism, stay patient and don’t give up. </a:t>
            </a: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itle 1"/>
          <p:cNvSpPr txBox="1">
            <a:spLocks noGrp="1"/>
          </p:cNvSpPr>
          <p:nvPr>
            <p:ph type="title"/>
          </p:nvPr>
        </p:nvSpPr>
        <p:spPr>
          <a:prstGeom prst="rect">
            <a:avLst/>
          </a:prstGeom>
        </p:spPr>
        <p:txBody>
          <a:bodyPr/>
          <a:lstStyle/>
          <a:p>
            <a:r>
              <a:t>Definition of Coping</a:t>
            </a:r>
          </a:p>
        </p:txBody>
      </p:sp>
      <p:sp>
        <p:nvSpPr>
          <p:cNvPr id="215" name="Content Placeholder 3"/>
          <p:cNvSpPr txBox="1">
            <a:spLocks noGrp="1"/>
          </p:cNvSpPr>
          <p:nvPr>
            <p:ph type="body" idx="1"/>
          </p:nvPr>
        </p:nvSpPr>
        <p:spPr>
          <a:prstGeom prst="rect">
            <a:avLst/>
          </a:prstGeom>
        </p:spPr>
        <p:txBody>
          <a:bodyPr>
            <a:normAutofit/>
          </a:bodyPr>
          <a:lstStyle/>
          <a:p>
            <a:pPr marL="0" indent="0">
              <a:spcAft>
                <a:spcPts val="1000"/>
              </a:spcAft>
              <a:buSzTx/>
              <a:buNone/>
            </a:pPr>
            <a:r>
              <a:rPr sz="2000">
                <a:solidFill>
                  <a:schemeClr val="tx1"/>
                </a:solidFill>
              </a:rPr>
              <a:t>Coping is the way we deal with stress from adversity, disadvantage and other problems in our lives. </a:t>
            </a:r>
          </a:p>
          <a:p>
            <a:pPr marL="0" indent="0">
              <a:spcAft>
                <a:spcPts val="1000"/>
              </a:spcAft>
              <a:buSzTx/>
              <a:buNone/>
            </a:pPr>
            <a:r>
              <a:rPr sz="2000">
                <a:solidFill>
                  <a:schemeClr val="tx1"/>
                </a:solidFill>
              </a:rPr>
              <a:t>Some examples of coping are drinking alcohol, self harm, flipping out or talking about your feelings to a friend.</a:t>
            </a: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itle 3"/>
          <p:cNvSpPr txBox="1">
            <a:spLocks noGrp="1"/>
          </p:cNvSpPr>
          <p:nvPr>
            <p:ph type="title"/>
          </p:nvPr>
        </p:nvSpPr>
        <p:spPr>
          <a:prstGeom prst="rect">
            <a:avLst/>
          </a:prstGeom>
        </p:spPr>
        <p:txBody>
          <a:bodyPr/>
          <a:lstStyle/>
          <a:p>
            <a:r>
              <a:t>Exercise 4</a:t>
            </a:r>
          </a:p>
        </p:txBody>
      </p:sp>
      <p:sp>
        <p:nvSpPr>
          <p:cNvPr id="218" name="Content Placeholder 2"/>
          <p:cNvSpPr txBox="1">
            <a:spLocks noGrp="1"/>
          </p:cNvSpPr>
          <p:nvPr>
            <p:ph type="body" idx="1"/>
          </p:nvPr>
        </p:nvSpPr>
        <p:spPr>
          <a:prstGeom prst="rect">
            <a:avLst/>
          </a:prstGeom>
        </p:spPr>
        <p:txBody>
          <a:bodyPr>
            <a:normAutofit/>
          </a:bodyPr>
          <a:lstStyle/>
          <a:p>
            <a:pPr>
              <a:spcAft>
                <a:spcPts val="1000"/>
              </a:spcAft>
              <a:defRPr>
                <a:solidFill>
                  <a:srgbClr val="000000"/>
                </a:solidFill>
                <a:latin typeface="Brandon Grotesque Regular"/>
                <a:ea typeface="Brandon Grotesque Regular"/>
                <a:cs typeface="Brandon Grotesque Regular"/>
                <a:sym typeface="Brandon Grotesque Regular"/>
              </a:defRPr>
            </a:pPr>
            <a:r>
              <a:rPr sz="2000"/>
              <a:t>For the next two exercises, you are going to be working in pairs or groups of three.</a:t>
            </a:r>
          </a:p>
          <a:p>
            <a:pPr>
              <a:spcAft>
                <a:spcPts val="1000"/>
              </a:spcAft>
              <a:defRPr>
                <a:solidFill>
                  <a:srgbClr val="000000"/>
                </a:solidFill>
                <a:latin typeface="Brandon Grotesque Regular"/>
                <a:ea typeface="Brandon Grotesque Regular"/>
                <a:cs typeface="Brandon Grotesque Regular"/>
                <a:sym typeface="Brandon Grotesque Regular"/>
              </a:defRPr>
            </a:pPr>
            <a:r>
              <a:rPr sz="2000"/>
              <a:t>According to a survey of 500 members, the most common causes of stress are school, dating, thinking about the future and finances.</a:t>
            </a:r>
          </a:p>
          <a:p>
            <a:pPr>
              <a:spcAft>
                <a:spcPts val="1000"/>
              </a:spcAft>
              <a:defRPr>
                <a:solidFill>
                  <a:srgbClr val="000000"/>
                </a:solidFill>
                <a:latin typeface="Brandon Grotesque Regular"/>
                <a:ea typeface="Brandon Grotesque Regular"/>
                <a:cs typeface="Brandon Grotesque Regular"/>
                <a:sym typeface="Brandon Grotesque Regular"/>
              </a:defRPr>
            </a:pPr>
            <a:r>
              <a:rPr sz="2000"/>
              <a:t>The most common coping mechanisms are eating, drinking alcohol and exercise. </a:t>
            </a: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itle 3"/>
          <p:cNvSpPr txBox="1">
            <a:spLocks noGrp="1"/>
          </p:cNvSpPr>
          <p:nvPr>
            <p:ph type="title"/>
          </p:nvPr>
        </p:nvSpPr>
        <p:spPr>
          <a:prstGeom prst="rect">
            <a:avLst/>
          </a:prstGeom>
        </p:spPr>
        <p:txBody>
          <a:bodyPr/>
          <a:lstStyle/>
          <a:p>
            <a:r>
              <a:t>Exercise 4</a:t>
            </a:r>
          </a:p>
        </p:txBody>
      </p:sp>
      <p:sp>
        <p:nvSpPr>
          <p:cNvPr id="221" name="Content Placeholder 2"/>
          <p:cNvSpPr txBox="1">
            <a:spLocks noGrp="1"/>
          </p:cNvSpPr>
          <p:nvPr>
            <p:ph type="body" idx="1"/>
          </p:nvPr>
        </p:nvSpPr>
        <p:spPr>
          <a:prstGeom prst="rect">
            <a:avLst/>
          </a:prstGeom>
        </p:spPr>
        <p:txBody>
          <a:bodyPr/>
          <a:lstStyle/>
          <a:p>
            <a:pPr marL="0" indent="0" defTabSz="713231">
              <a:spcAft>
                <a:spcPts val="1000"/>
              </a:spcAft>
              <a:buSzTx/>
              <a:buNone/>
              <a:defRPr sz="1871">
                <a:latin typeface="Avenir Heavy"/>
                <a:ea typeface="Avenir Heavy"/>
                <a:cs typeface="Avenir Heavy"/>
                <a:sym typeface="Avenir Heavy"/>
              </a:defRPr>
            </a:pPr>
            <a:r>
              <a:t>Write down:</a:t>
            </a:r>
          </a:p>
          <a:p>
            <a:pPr marL="178307" indent="-178307" defTabSz="713231">
              <a:spcAft>
                <a:spcPts val="1000"/>
              </a:spcAft>
              <a:defRPr sz="1871">
                <a:solidFill>
                  <a:srgbClr val="000000"/>
                </a:solidFill>
                <a:latin typeface="Brandon Grotesque Regular"/>
                <a:ea typeface="Brandon Grotesque Regular"/>
                <a:cs typeface="Brandon Grotesque Regular"/>
                <a:sym typeface="Brandon Grotesque Regular"/>
              </a:defRPr>
            </a:pPr>
            <a:r>
              <a:t>3 causes of stress</a:t>
            </a:r>
          </a:p>
          <a:p>
            <a:pPr marL="178307" indent="-178307" defTabSz="713231">
              <a:spcAft>
                <a:spcPts val="1000"/>
              </a:spcAft>
              <a:defRPr sz="1871">
                <a:solidFill>
                  <a:srgbClr val="000000"/>
                </a:solidFill>
                <a:latin typeface="Brandon Grotesque Regular"/>
                <a:ea typeface="Brandon Grotesque Regular"/>
                <a:cs typeface="Brandon Grotesque Regular"/>
                <a:sym typeface="Brandon Grotesque Regular"/>
              </a:defRPr>
            </a:pPr>
            <a:r>
              <a:t>3 feelings from those causes</a:t>
            </a:r>
          </a:p>
          <a:p>
            <a:pPr marL="178307" indent="-178307" defTabSz="713231">
              <a:spcAft>
                <a:spcPts val="1000"/>
              </a:spcAft>
              <a:defRPr sz="1871">
                <a:solidFill>
                  <a:srgbClr val="000000"/>
                </a:solidFill>
                <a:latin typeface="Brandon Grotesque Regular"/>
                <a:ea typeface="Brandon Grotesque Regular"/>
                <a:cs typeface="Brandon Grotesque Regular"/>
                <a:sym typeface="Brandon Grotesque Regular"/>
              </a:defRPr>
            </a:pPr>
            <a:r>
              <a:t>3 ways you cope with those causes/feelings</a:t>
            </a:r>
          </a:p>
        </p:txBody>
      </p:sp>
      <p:sp>
        <p:nvSpPr>
          <p:cNvPr id="222" name="For example someone gets stressed out when they thinks about the future. It makes them feel nervous. They copes with that by talking about the future with their friends, sometimes they copes by drinking alcohol."/>
          <p:cNvSpPr txBox="1"/>
          <p:nvPr/>
        </p:nvSpPr>
        <p:spPr>
          <a:xfrm>
            <a:off x="628649" y="3949852"/>
            <a:ext cx="7886701" cy="91728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r>
              <a:rPr>
                <a:latin typeface="Brandon Grotesque Regular" panose="020B0503020203060202" pitchFamily="34" charset="77"/>
              </a:rPr>
              <a:t>For example someone gets stressed out when they thinks about the future. It makes them feel nervous. They copes with that by talking about the future with their friends, sometimes they copes by drinking alcohol.</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Picture 1" descr="Picture 1"/>
          <p:cNvPicPr>
            <a:picLocks noChangeAspect="1"/>
          </p:cNvPicPr>
          <p:nvPr/>
        </p:nvPicPr>
        <p:blipFill>
          <a:blip r:embed="rId2"/>
          <a:stretch>
            <a:fillRect/>
          </a:stretch>
        </p:blipFill>
        <p:spPr>
          <a:xfrm>
            <a:off x="1371600" y="1565196"/>
            <a:ext cx="2895600" cy="2895601"/>
          </a:xfrm>
          <a:prstGeom prst="rect">
            <a:avLst/>
          </a:prstGeom>
          <a:ln w="12700">
            <a:miter lim="400000"/>
          </a:ln>
        </p:spPr>
      </p:pic>
      <p:sp>
        <p:nvSpPr>
          <p:cNvPr id="99" name="TextBox 2"/>
          <p:cNvSpPr txBox="1"/>
          <p:nvPr/>
        </p:nvSpPr>
        <p:spPr>
          <a:xfrm>
            <a:off x="4541520" y="1905000"/>
            <a:ext cx="3032761" cy="10947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6600" b="1">
                <a:solidFill>
                  <a:srgbClr val="005695"/>
                </a:solidFill>
                <a:latin typeface="Brandon Grotesque Bold"/>
                <a:ea typeface="Brandon Grotesque Bold"/>
                <a:cs typeface="Brandon Grotesque Bold"/>
                <a:sym typeface="Brandon Grotesque Bold"/>
              </a:defRPr>
            </a:lvl1pPr>
          </a:lstStyle>
          <a:p>
            <a:r>
              <a:t>20%</a:t>
            </a:r>
          </a:p>
        </p:txBody>
      </p:sp>
      <p:sp>
        <p:nvSpPr>
          <p:cNvPr id="100" name="Rectangle 3"/>
          <p:cNvSpPr txBox="1"/>
          <p:nvPr/>
        </p:nvSpPr>
        <p:spPr>
          <a:xfrm>
            <a:off x="4655820" y="2895600"/>
            <a:ext cx="2804161" cy="19329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2400" b="1">
                <a:latin typeface="Brandon Grotesque Bold"/>
                <a:ea typeface="Brandon Grotesque Bold"/>
                <a:cs typeface="Brandon Grotesque Bold"/>
                <a:sym typeface="Brandon Grotesque Bold"/>
              </a:defRPr>
            </a:lvl1pPr>
          </a:lstStyle>
          <a:p>
            <a:r>
              <a:t>of college students experience a mental health disorder </a:t>
            </a:r>
          </a:p>
        </p:txBody>
      </p:sp>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itle 4"/>
          <p:cNvSpPr txBox="1">
            <a:spLocks noGrp="1"/>
          </p:cNvSpPr>
          <p:nvPr>
            <p:ph type="title"/>
          </p:nvPr>
        </p:nvSpPr>
        <p:spPr>
          <a:prstGeom prst="rect">
            <a:avLst/>
          </a:prstGeom>
        </p:spPr>
        <p:txBody>
          <a:bodyPr/>
          <a:lstStyle/>
          <a:p>
            <a:r>
              <a:t>Share</a:t>
            </a:r>
          </a:p>
        </p:txBody>
      </p:sp>
      <p:sp>
        <p:nvSpPr>
          <p:cNvPr id="225" name="Content Placeholder 2"/>
          <p:cNvSpPr txBox="1">
            <a:spLocks noGrp="1"/>
          </p:cNvSpPr>
          <p:nvPr>
            <p:ph type="body" idx="1"/>
          </p:nvPr>
        </p:nvSpPr>
        <p:spPr>
          <a:prstGeom prst="rect">
            <a:avLst/>
          </a:prstGeom>
        </p:spPr>
        <p:txBody>
          <a:bodyPr/>
          <a:lstStyle>
            <a:lvl1pPr marL="0" indent="0">
              <a:lnSpc>
                <a:spcPct val="120000"/>
              </a:lnSpc>
              <a:buSzTx/>
              <a:buNone/>
            </a:lvl1pPr>
          </a:lstStyle>
          <a:p>
            <a:r>
              <a:t>Let’s hear from several groups about what causes you stress and how you cope with those causes and feelings.</a:t>
            </a: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Title 3"/>
          <p:cNvSpPr txBox="1">
            <a:spLocks noGrp="1"/>
          </p:cNvSpPr>
          <p:nvPr>
            <p:ph type="title"/>
          </p:nvPr>
        </p:nvSpPr>
        <p:spPr>
          <a:prstGeom prst="rect">
            <a:avLst/>
          </a:prstGeom>
        </p:spPr>
        <p:txBody>
          <a:bodyPr/>
          <a:lstStyle/>
          <a:p>
            <a:r>
              <a:t>Take-aways</a:t>
            </a:r>
          </a:p>
        </p:txBody>
      </p:sp>
      <p:sp>
        <p:nvSpPr>
          <p:cNvPr id="228" name="Content Placeholder 2"/>
          <p:cNvSpPr txBox="1">
            <a:spLocks noGrp="1"/>
          </p:cNvSpPr>
          <p:nvPr>
            <p:ph type="body" idx="1"/>
          </p:nvPr>
        </p:nvSpPr>
        <p:spPr>
          <a:prstGeom prst="rect">
            <a:avLst/>
          </a:prstGeom>
        </p:spPr>
        <p:txBody>
          <a:bodyPr>
            <a:normAutofit/>
          </a:bodyPr>
          <a:lstStyle/>
          <a:p>
            <a:pPr marL="221742" indent="-221742" defTabSz="886968">
              <a:spcBef>
                <a:spcPts val="900"/>
              </a:spcBef>
              <a:spcAft>
                <a:spcPts val="1000"/>
              </a:spcAft>
              <a:defRPr sz="2134">
                <a:solidFill>
                  <a:srgbClr val="000000"/>
                </a:solidFill>
                <a:latin typeface="Brandon Grotesque Regular"/>
                <a:ea typeface="Brandon Grotesque Regular"/>
                <a:cs typeface="Brandon Grotesque Regular"/>
                <a:sym typeface="Brandon Grotesque Regular"/>
              </a:defRPr>
            </a:pPr>
            <a:r>
              <a:rPr sz="2000"/>
              <a:t>It’s important to separate the causes from the feelings because sometimes you are coping with how a cause of stress makes you feel. </a:t>
            </a:r>
          </a:p>
          <a:p>
            <a:pPr marL="221742" indent="-221742" defTabSz="886968">
              <a:spcBef>
                <a:spcPts val="900"/>
              </a:spcBef>
              <a:spcAft>
                <a:spcPts val="1000"/>
              </a:spcAft>
              <a:defRPr sz="2134">
                <a:solidFill>
                  <a:srgbClr val="000000"/>
                </a:solidFill>
                <a:latin typeface="Brandon Grotesque Regular"/>
                <a:ea typeface="Brandon Grotesque Regular"/>
                <a:cs typeface="Brandon Grotesque Regular"/>
                <a:sym typeface="Brandon Grotesque Regular"/>
              </a:defRPr>
            </a:pPr>
            <a:r>
              <a:rPr sz="2000"/>
              <a:t>We need to be able to identify what a coping mechanism is in order for us to be able to change it. </a:t>
            </a:r>
          </a:p>
          <a:p>
            <a:pPr marL="221742" indent="-221742" defTabSz="886968">
              <a:spcBef>
                <a:spcPts val="900"/>
              </a:spcBef>
              <a:spcAft>
                <a:spcPts val="1000"/>
              </a:spcAft>
              <a:defRPr sz="2134">
                <a:solidFill>
                  <a:srgbClr val="000000"/>
                </a:solidFill>
                <a:latin typeface="Brandon Grotesque Regular"/>
                <a:ea typeface="Brandon Grotesque Regular"/>
                <a:cs typeface="Brandon Grotesque Regular"/>
                <a:sym typeface="Brandon Grotesque Regular"/>
              </a:defRPr>
            </a:pPr>
            <a:r>
              <a:rPr sz="2000"/>
              <a:t>We don’t need to change all of our coping mechanisms. The next exercise will help us determine which ones we may want to work on making more effective. </a:t>
            </a: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Content Placeholder 2"/>
          <p:cNvSpPr txBox="1">
            <a:spLocks noGrp="1"/>
          </p:cNvSpPr>
          <p:nvPr>
            <p:ph type="body" idx="1"/>
          </p:nvPr>
        </p:nvSpPr>
        <p:spPr>
          <a:prstGeom prst="rect">
            <a:avLst/>
          </a:prstGeom>
        </p:spPr>
        <p:txBody>
          <a:bodyPr/>
          <a:lstStyle/>
          <a:p>
            <a:pPr marL="0" indent="0">
              <a:lnSpc>
                <a:spcPct val="100000"/>
              </a:lnSpc>
              <a:spcAft>
                <a:spcPts val="1000"/>
              </a:spcAft>
              <a:buSzTx/>
              <a:buNone/>
              <a:defRPr sz="2200">
                <a:latin typeface="Avenir Heavy"/>
                <a:ea typeface="Avenir Heavy"/>
                <a:cs typeface="Avenir Heavy"/>
                <a:sym typeface="Avenir Heavy"/>
              </a:defRPr>
            </a:pPr>
            <a:r>
              <a:t>Effective coping </a:t>
            </a:r>
            <a:r>
              <a:rPr>
                <a:solidFill>
                  <a:srgbClr val="000000"/>
                </a:solidFill>
                <a:latin typeface="Brandon Grotesque Regular"/>
                <a:ea typeface="Brandon Grotesque Regular"/>
                <a:cs typeface="Brandon Grotesque Regular"/>
                <a:sym typeface="Brandon Grotesque Regular"/>
              </a:rPr>
              <a:t>reduces stress, lessens the intensity of your triggers, allows you to face more challenges, helps you become more productive and allows you to be more engaged with the people in your life.</a:t>
            </a:r>
          </a:p>
          <a:p>
            <a:pPr marL="0" indent="0">
              <a:lnSpc>
                <a:spcPct val="100000"/>
              </a:lnSpc>
              <a:spcAft>
                <a:spcPts val="1000"/>
              </a:spcAft>
              <a:buSzTx/>
              <a:buNone/>
              <a:defRPr sz="2200">
                <a:latin typeface="Avenir Heavy"/>
                <a:ea typeface="Avenir Heavy"/>
                <a:cs typeface="Avenir Heavy"/>
                <a:sym typeface="Avenir Heavy"/>
              </a:defRPr>
            </a:pPr>
            <a:r>
              <a:t>Ineffective coping</a:t>
            </a:r>
            <a:r>
              <a:rPr>
                <a:solidFill>
                  <a:srgbClr val="009EA0"/>
                </a:solidFill>
              </a:rPr>
              <a:t> </a:t>
            </a:r>
            <a:r>
              <a:rPr>
                <a:solidFill>
                  <a:srgbClr val="000000"/>
                </a:solidFill>
                <a:latin typeface="Brandon Grotesque Regular"/>
                <a:ea typeface="Brandon Grotesque Regular"/>
                <a:cs typeface="Brandon Grotesque Regular"/>
                <a:sym typeface="Brandon Grotesque Regular"/>
              </a:rPr>
              <a:t>reduces your ability to address stress, prevents you from developing your mental health, and can be harmful to your overall physical/mental health. </a:t>
            </a: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Title 3"/>
          <p:cNvSpPr txBox="1">
            <a:spLocks noGrp="1"/>
          </p:cNvSpPr>
          <p:nvPr>
            <p:ph type="title"/>
          </p:nvPr>
        </p:nvSpPr>
        <p:spPr>
          <a:prstGeom prst="rect">
            <a:avLst/>
          </a:prstGeom>
        </p:spPr>
        <p:txBody>
          <a:bodyPr/>
          <a:lstStyle/>
          <a:p>
            <a:r>
              <a:t>Exercise 5</a:t>
            </a:r>
          </a:p>
        </p:txBody>
      </p:sp>
      <p:sp>
        <p:nvSpPr>
          <p:cNvPr id="233" name="Content Placeholder 2"/>
          <p:cNvSpPr txBox="1">
            <a:spLocks noGrp="1"/>
          </p:cNvSpPr>
          <p:nvPr>
            <p:ph type="body" idx="1"/>
          </p:nvPr>
        </p:nvSpPr>
        <p:spPr>
          <a:prstGeom prst="rect">
            <a:avLst/>
          </a:prstGeom>
        </p:spPr>
        <p:txBody>
          <a:bodyPr>
            <a:normAutofit/>
          </a:bodyPr>
          <a:lstStyle/>
          <a:p>
            <a:pPr marL="221742" indent="-221742" defTabSz="886968">
              <a:lnSpc>
                <a:spcPct val="81000"/>
              </a:lnSpc>
              <a:spcBef>
                <a:spcPts val="900"/>
              </a:spcBef>
              <a:spcAft>
                <a:spcPts val="1000"/>
              </a:spcAft>
              <a:defRPr sz="1940">
                <a:solidFill>
                  <a:srgbClr val="000000"/>
                </a:solidFill>
                <a:latin typeface="Brandon Grotesque Regular"/>
                <a:ea typeface="Brandon Grotesque Regular"/>
                <a:cs typeface="Brandon Grotesque Regular"/>
                <a:sym typeface="Brandon Grotesque Regular"/>
              </a:defRPr>
            </a:pPr>
            <a:r>
              <a:rPr sz="2000"/>
              <a:t>This exercise is meant to help you identify a coping mechanism that you might want to change. </a:t>
            </a:r>
          </a:p>
          <a:p>
            <a:pPr marL="221742" indent="-221742" defTabSz="886968">
              <a:lnSpc>
                <a:spcPct val="81000"/>
              </a:lnSpc>
              <a:spcBef>
                <a:spcPts val="900"/>
              </a:spcBef>
              <a:spcAft>
                <a:spcPts val="1000"/>
              </a:spcAft>
              <a:defRPr sz="1940">
                <a:solidFill>
                  <a:srgbClr val="000000"/>
                </a:solidFill>
                <a:latin typeface="Brandon Grotesque Regular"/>
                <a:ea typeface="Brandon Grotesque Regular"/>
                <a:cs typeface="Brandon Grotesque Regular"/>
                <a:sym typeface="Brandon Grotesque Regular"/>
              </a:defRPr>
            </a:pPr>
            <a:r>
              <a:rPr sz="2000"/>
              <a:t>You now have three minutes to separate your previous list of coping mechanisms into the categories of effective or ineffective coping. </a:t>
            </a:r>
          </a:p>
          <a:p>
            <a:pPr marL="221742" indent="-221742" defTabSz="886968">
              <a:lnSpc>
                <a:spcPct val="81000"/>
              </a:lnSpc>
              <a:spcBef>
                <a:spcPts val="900"/>
              </a:spcBef>
              <a:spcAft>
                <a:spcPts val="1000"/>
              </a:spcAft>
              <a:defRPr sz="1940">
                <a:solidFill>
                  <a:srgbClr val="000000"/>
                </a:solidFill>
                <a:latin typeface="Brandon Grotesque Regular"/>
                <a:ea typeface="Brandon Grotesque Regular"/>
                <a:cs typeface="Brandon Grotesque Regular"/>
                <a:sym typeface="Brandon Grotesque Regular"/>
              </a:defRPr>
            </a:pPr>
            <a:r>
              <a:rPr sz="2000"/>
              <a:t>Discuss with your partner(s): Could any of the ineffective coping be made more effective? </a:t>
            </a:r>
          </a:p>
          <a:p>
            <a:pPr marL="221742" indent="-221742" defTabSz="886968">
              <a:lnSpc>
                <a:spcPct val="81000"/>
              </a:lnSpc>
              <a:spcBef>
                <a:spcPts val="900"/>
              </a:spcBef>
              <a:spcAft>
                <a:spcPts val="1000"/>
              </a:spcAft>
              <a:defRPr sz="1940">
                <a:solidFill>
                  <a:srgbClr val="000000"/>
                </a:solidFill>
                <a:latin typeface="Brandon Grotesque Regular"/>
                <a:ea typeface="Brandon Grotesque Regular"/>
                <a:cs typeface="Brandon Grotesque Regular"/>
                <a:sym typeface="Brandon Grotesque Regular"/>
              </a:defRPr>
            </a:pPr>
            <a:r>
              <a:rPr sz="2000"/>
              <a:t>For example if someone over eats as a way to cope he could learn to eat less or eat healthy foods. </a:t>
            </a: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itle 3"/>
          <p:cNvSpPr txBox="1">
            <a:spLocks noGrp="1"/>
          </p:cNvSpPr>
          <p:nvPr>
            <p:ph type="title"/>
          </p:nvPr>
        </p:nvSpPr>
        <p:spPr>
          <a:prstGeom prst="rect">
            <a:avLst/>
          </a:prstGeom>
        </p:spPr>
        <p:txBody>
          <a:bodyPr/>
          <a:lstStyle/>
          <a:p>
            <a:r>
              <a:t>Share</a:t>
            </a:r>
          </a:p>
        </p:txBody>
      </p:sp>
      <p:sp>
        <p:nvSpPr>
          <p:cNvPr id="236" name="Content Placeholder 2"/>
          <p:cNvSpPr txBox="1">
            <a:spLocks noGrp="1"/>
          </p:cNvSpPr>
          <p:nvPr>
            <p:ph type="body" idx="1"/>
          </p:nvPr>
        </p:nvSpPr>
        <p:spPr>
          <a:prstGeom prst="rect">
            <a:avLst/>
          </a:prstGeom>
        </p:spPr>
        <p:txBody>
          <a:bodyPr/>
          <a:lstStyle/>
          <a:p>
            <a:pPr marL="0" indent="0">
              <a:spcAft>
                <a:spcPts val="1000"/>
              </a:spcAft>
              <a:buSzTx/>
              <a:buNone/>
            </a:pPr>
            <a:r>
              <a:t>Let’s hear from several groups about how an ineffective coping mechanism could be more effective. </a:t>
            </a:r>
          </a:p>
          <a:p>
            <a:pPr marL="0" indent="0">
              <a:spcAft>
                <a:spcPts val="1000"/>
              </a:spcAft>
              <a:buSzTx/>
              <a:buNone/>
            </a:pPr>
            <a:r>
              <a:t>How can you commit to making those changes?</a:t>
            </a:r>
          </a:p>
        </p:txBody>
      </p:sp>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Title 3"/>
          <p:cNvSpPr txBox="1">
            <a:spLocks noGrp="1"/>
          </p:cNvSpPr>
          <p:nvPr>
            <p:ph type="title"/>
          </p:nvPr>
        </p:nvSpPr>
        <p:spPr>
          <a:prstGeom prst="rect">
            <a:avLst/>
          </a:prstGeom>
        </p:spPr>
        <p:txBody>
          <a:bodyPr/>
          <a:lstStyle/>
          <a:p>
            <a:r>
              <a:t>Take-aways</a:t>
            </a:r>
          </a:p>
        </p:txBody>
      </p:sp>
      <p:sp>
        <p:nvSpPr>
          <p:cNvPr id="239" name="Content Placeholder 2"/>
          <p:cNvSpPr txBox="1">
            <a:spLocks noGrp="1"/>
          </p:cNvSpPr>
          <p:nvPr>
            <p:ph type="body" idx="1"/>
          </p:nvPr>
        </p:nvSpPr>
        <p:spPr>
          <a:prstGeom prst="rect">
            <a:avLst/>
          </a:prstGeom>
        </p:spPr>
        <p:txBody>
          <a:bodyPr>
            <a:normAutofit/>
          </a:bodyPr>
          <a:lstStyle/>
          <a:p>
            <a:pPr marL="226313" indent="-226313" defTabSz="905255">
              <a:spcBef>
                <a:spcPts val="900"/>
              </a:spcBef>
              <a:spcAft>
                <a:spcPts val="1000"/>
              </a:spcAft>
              <a:defRPr sz="2376">
                <a:solidFill>
                  <a:srgbClr val="000000"/>
                </a:solidFill>
                <a:latin typeface="Brandon Grotesque Regular"/>
                <a:ea typeface="Brandon Grotesque Regular"/>
                <a:cs typeface="Brandon Grotesque Regular"/>
                <a:sym typeface="Brandon Grotesque Regular"/>
              </a:defRPr>
            </a:pPr>
            <a:r>
              <a:rPr sz="2000"/>
              <a:t>The longer we use a coping mechanism the harder it can be to change it.</a:t>
            </a:r>
            <a:endParaRPr lang="en-US" sz="2000"/>
          </a:p>
          <a:p>
            <a:pPr marL="226313" indent="-226313" defTabSz="905255">
              <a:spcBef>
                <a:spcPts val="900"/>
              </a:spcBef>
              <a:spcAft>
                <a:spcPts val="1000"/>
              </a:spcAft>
              <a:defRPr sz="2376">
                <a:solidFill>
                  <a:srgbClr val="000000"/>
                </a:solidFill>
                <a:latin typeface="Brandon Grotesque Regular"/>
                <a:ea typeface="Brandon Grotesque Regular"/>
                <a:cs typeface="Brandon Grotesque Regular"/>
                <a:sym typeface="Brandon Grotesque Regular"/>
              </a:defRPr>
            </a:pPr>
            <a:r>
              <a:rPr lang="en-US" sz="2000"/>
              <a:t>Our brains create pathways for our behaviors. The longer we use them the more automatic they become.</a:t>
            </a:r>
          </a:p>
          <a:p>
            <a:pPr marL="226313" indent="-226313" defTabSz="905255">
              <a:spcBef>
                <a:spcPts val="900"/>
              </a:spcBef>
              <a:spcAft>
                <a:spcPts val="1000"/>
              </a:spcAft>
              <a:defRPr sz="2376">
                <a:solidFill>
                  <a:srgbClr val="000000"/>
                </a:solidFill>
                <a:latin typeface="Brandon Grotesque Regular"/>
                <a:ea typeface="Brandon Grotesque Regular"/>
                <a:cs typeface="Brandon Grotesque Regular"/>
                <a:sym typeface="Brandon Grotesque Regular"/>
              </a:defRPr>
            </a:pPr>
            <a:r>
              <a:rPr sz="2000"/>
              <a:t>There are a lot of behaviors we’ve been doing for so long we don’t even think about them anymore. We just do them.</a:t>
            </a:r>
          </a:p>
        </p:txBody>
      </p:sp>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itle 3"/>
          <p:cNvSpPr txBox="1">
            <a:spLocks noGrp="1"/>
          </p:cNvSpPr>
          <p:nvPr>
            <p:ph type="title"/>
          </p:nvPr>
        </p:nvSpPr>
        <p:spPr>
          <a:xfrm>
            <a:off x="628650" y="715097"/>
            <a:ext cx="7886700" cy="550345"/>
          </a:xfrm>
          <a:prstGeom prst="rect">
            <a:avLst/>
          </a:prstGeom>
        </p:spPr>
        <p:txBody>
          <a:bodyPr>
            <a:normAutofit/>
          </a:bodyPr>
          <a:lstStyle>
            <a:lvl1pPr>
              <a:defRPr sz="3600">
                <a:latin typeface="Brandon Grotesque Medium"/>
                <a:ea typeface="Brandon Grotesque Medium"/>
                <a:cs typeface="Brandon Grotesque Medium"/>
                <a:sym typeface="Brandon Grotesque Medium"/>
              </a:defRPr>
            </a:lvl1pPr>
          </a:lstStyle>
          <a:p>
            <a:pPr algn="ctr"/>
            <a:r>
              <a:rPr sz="2800"/>
              <a:t>Changing Coping Mechanisms</a:t>
            </a:r>
          </a:p>
        </p:txBody>
      </p:sp>
      <p:sp>
        <p:nvSpPr>
          <p:cNvPr id="242" name="Content Placeholder 2"/>
          <p:cNvSpPr txBox="1">
            <a:spLocks noGrp="1"/>
          </p:cNvSpPr>
          <p:nvPr>
            <p:ph type="body" idx="1"/>
          </p:nvPr>
        </p:nvSpPr>
        <p:spPr>
          <a:xfrm>
            <a:off x="628650" y="2765647"/>
            <a:ext cx="7886700" cy="2913943"/>
          </a:xfrm>
          <a:prstGeom prst="rect">
            <a:avLst/>
          </a:prstGeom>
        </p:spPr>
        <p:txBody>
          <a:bodyPr>
            <a:normAutofit/>
          </a:bodyPr>
          <a:lstStyle/>
          <a:p>
            <a:pPr>
              <a:spcAft>
                <a:spcPts val="1000"/>
              </a:spcAft>
              <a:buFontTx/>
              <a:buAutoNum type="arabicPeriod"/>
              <a:defRPr sz="1900">
                <a:solidFill>
                  <a:srgbClr val="000000"/>
                </a:solidFill>
                <a:latin typeface="Brandon Grotesque Regular"/>
                <a:ea typeface="Brandon Grotesque Regular"/>
                <a:cs typeface="Brandon Grotesque Regular"/>
                <a:sym typeface="Brandon Grotesque Regular"/>
              </a:defRPr>
            </a:pPr>
            <a:r>
              <a:rPr sz="1800"/>
              <a:t>You have to want to change your coping mechanism.</a:t>
            </a:r>
          </a:p>
          <a:p>
            <a:pPr>
              <a:spcAft>
                <a:spcPts val="1000"/>
              </a:spcAft>
              <a:buFontTx/>
              <a:buAutoNum type="arabicPeriod"/>
              <a:defRPr sz="1900">
                <a:solidFill>
                  <a:srgbClr val="000000"/>
                </a:solidFill>
                <a:latin typeface="Brandon Grotesque Regular"/>
                <a:ea typeface="Brandon Grotesque Regular"/>
                <a:cs typeface="Brandon Grotesque Regular"/>
                <a:sym typeface="Brandon Grotesque Regular"/>
              </a:defRPr>
            </a:pPr>
            <a:r>
              <a:rPr sz="1800"/>
              <a:t>You have to be able to identify when you’re using an ineffective coping mechanism.</a:t>
            </a:r>
          </a:p>
          <a:p>
            <a:pPr>
              <a:spcAft>
                <a:spcPts val="1000"/>
              </a:spcAft>
              <a:buFontTx/>
              <a:buAutoNum type="arabicPeriod"/>
              <a:defRPr sz="1900">
                <a:solidFill>
                  <a:srgbClr val="000000"/>
                </a:solidFill>
                <a:latin typeface="Brandon Grotesque Regular"/>
                <a:ea typeface="Brandon Grotesque Regular"/>
                <a:cs typeface="Brandon Grotesque Regular"/>
                <a:sym typeface="Brandon Grotesque Regular"/>
              </a:defRPr>
            </a:pPr>
            <a:r>
              <a:rPr sz="1800"/>
              <a:t>You have to replace the ineffective coping mechanism with an effective one.</a:t>
            </a:r>
          </a:p>
          <a:p>
            <a:pPr>
              <a:spcAft>
                <a:spcPts val="1000"/>
              </a:spcAft>
              <a:buFontTx/>
              <a:buAutoNum type="arabicPeriod"/>
              <a:defRPr sz="1900">
                <a:solidFill>
                  <a:srgbClr val="000000"/>
                </a:solidFill>
                <a:latin typeface="Brandon Grotesque Regular"/>
                <a:ea typeface="Brandon Grotesque Regular"/>
                <a:cs typeface="Brandon Grotesque Regular"/>
                <a:sym typeface="Brandon Grotesque Regular"/>
              </a:defRPr>
            </a:pPr>
            <a:r>
              <a:rPr sz="1800"/>
              <a:t>You have to practice the effective coping mechanism until that skill becomes more natural. </a:t>
            </a:r>
          </a:p>
          <a:p>
            <a:pPr>
              <a:spcAft>
                <a:spcPts val="1000"/>
              </a:spcAft>
              <a:buFontTx/>
              <a:buAutoNum type="arabicPeriod"/>
              <a:defRPr sz="1900">
                <a:solidFill>
                  <a:srgbClr val="000000"/>
                </a:solidFill>
                <a:latin typeface="Brandon Grotesque Regular"/>
                <a:ea typeface="Brandon Grotesque Regular"/>
                <a:cs typeface="Brandon Grotesque Regular"/>
                <a:sym typeface="Brandon Grotesque Regular"/>
              </a:defRPr>
            </a:pPr>
            <a:r>
              <a:rPr sz="1800"/>
              <a:t>You need to create a supporting environment with brothers, friends and family that allows you to maintain the new coping mechanism.</a:t>
            </a:r>
          </a:p>
        </p:txBody>
      </p:sp>
      <p:pic>
        <p:nvPicPr>
          <p:cNvPr id="243" name="Picture 4" descr="Picture 4"/>
          <p:cNvPicPr>
            <a:picLocks noChangeAspect="1"/>
          </p:cNvPicPr>
          <p:nvPr/>
        </p:nvPicPr>
        <p:blipFill>
          <a:blip r:embed="rId2"/>
          <a:srcRect r="28683"/>
          <a:stretch>
            <a:fillRect/>
          </a:stretch>
        </p:blipFill>
        <p:spPr>
          <a:xfrm>
            <a:off x="2140743" y="1476474"/>
            <a:ext cx="4564857" cy="731297"/>
          </a:xfrm>
          <a:prstGeom prst="rect">
            <a:avLst/>
          </a:prstGeom>
          <a:ln w="12700">
            <a:miter lim="400000"/>
          </a:ln>
        </p:spPr>
      </p:pic>
      <p:pic>
        <p:nvPicPr>
          <p:cNvPr id="244" name="Picture 5" descr="Picture 5"/>
          <p:cNvPicPr>
            <a:picLocks noChangeAspect="1"/>
          </p:cNvPicPr>
          <p:nvPr/>
        </p:nvPicPr>
        <p:blipFill>
          <a:blip r:embed="rId3"/>
          <a:stretch>
            <a:fillRect/>
          </a:stretch>
        </p:blipFill>
        <p:spPr>
          <a:xfrm flipV="1">
            <a:off x="2133600" y="1857474"/>
            <a:ext cx="914400" cy="346843"/>
          </a:xfrm>
          <a:prstGeom prst="rect">
            <a:avLst/>
          </a:prstGeom>
          <a:ln w="12700">
            <a:miter lim="400000"/>
          </a:ln>
        </p:spPr>
      </p:pic>
      <p:pic>
        <p:nvPicPr>
          <p:cNvPr id="245" name="Picture 6" descr="Picture 6"/>
          <p:cNvPicPr>
            <a:picLocks noChangeAspect="1"/>
          </p:cNvPicPr>
          <p:nvPr/>
        </p:nvPicPr>
        <p:blipFill>
          <a:blip r:embed="rId3"/>
          <a:stretch>
            <a:fillRect/>
          </a:stretch>
        </p:blipFill>
        <p:spPr>
          <a:xfrm>
            <a:off x="3051572" y="1476474"/>
            <a:ext cx="914401" cy="346843"/>
          </a:xfrm>
          <a:prstGeom prst="rect">
            <a:avLst/>
          </a:prstGeom>
          <a:ln w="12700">
            <a:miter lim="400000"/>
          </a:ln>
        </p:spPr>
      </p:pic>
      <p:pic>
        <p:nvPicPr>
          <p:cNvPr id="246" name="Picture 7" descr="Picture 7"/>
          <p:cNvPicPr>
            <a:picLocks noChangeAspect="1"/>
          </p:cNvPicPr>
          <p:nvPr/>
        </p:nvPicPr>
        <p:blipFill>
          <a:blip r:embed="rId3"/>
          <a:stretch>
            <a:fillRect/>
          </a:stretch>
        </p:blipFill>
        <p:spPr>
          <a:xfrm flipV="1">
            <a:off x="3962400" y="1857474"/>
            <a:ext cx="914400" cy="346843"/>
          </a:xfrm>
          <a:prstGeom prst="rect">
            <a:avLst/>
          </a:prstGeom>
          <a:ln w="12700">
            <a:miter lim="400000"/>
          </a:ln>
        </p:spPr>
      </p:pic>
      <p:pic>
        <p:nvPicPr>
          <p:cNvPr id="247" name="Picture 8" descr="Picture 8"/>
          <p:cNvPicPr>
            <a:picLocks noChangeAspect="1"/>
          </p:cNvPicPr>
          <p:nvPr/>
        </p:nvPicPr>
        <p:blipFill>
          <a:blip r:embed="rId3"/>
          <a:stretch>
            <a:fillRect/>
          </a:stretch>
        </p:blipFill>
        <p:spPr>
          <a:xfrm>
            <a:off x="4876800" y="1476474"/>
            <a:ext cx="914400" cy="346843"/>
          </a:xfrm>
          <a:prstGeom prst="rect">
            <a:avLst/>
          </a:prstGeom>
          <a:ln w="12700">
            <a:miter lim="400000"/>
          </a:ln>
        </p:spPr>
      </p:pic>
      <p:pic>
        <p:nvPicPr>
          <p:cNvPr id="248" name="Picture 9" descr="Picture 9"/>
          <p:cNvPicPr>
            <a:picLocks noChangeAspect="1"/>
          </p:cNvPicPr>
          <p:nvPr/>
        </p:nvPicPr>
        <p:blipFill>
          <a:blip r:embed="rId3"/>
          <a:stretch>
            <a:fillRect/>
          </a:stretch>
        </p:blipFill>
        <p:spPr>
          <a:xfrm flipV="1">
            <a:off x="5850576" y="1868183"/>
            <a:ext cx="821635" cy="346843"/>
          </a:xfrm>
          <a:prstGeom prst="rect">
            <a:avLst/>
          </a:prstGeom>
          <a:ln w="12700">
            <a:miter lim="400000"/>
          </a:ln>
        </p:spPr>
      </p:pic>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244"/>
                                        </p:tgtEl>
                                        <p:attrNameLst>
                                          <p:attrName>style.visibility</p:attrName>
                                        </p:attrNameLst>
                                      </p:cBhvr>
                                      <p:to>
                                        <p:strVal val="visible"/>
                                      </p:to>
                                    </p:set>
                                    <p:animEffect transition="in" filter="fade">
                                      <p:cBhvr>
                                        <p:cTn id="7" dur="500"/>
                                        <p:tgtEl>
                                          <p:spTgt spid="244"/>
                                        </p:tgtEl>
                                      </p:cBhvr>
                                    </p:animEffect>
                                  </p:childTnLst>
                                </p:cTn>
                              </p:par>
                              <p:par>
                                <p:cTn id="8" presetID="10" presetClass="entr" presetSubtype="0" fill="hold" grpId="0" nodeType="withEffect">
                                  <p:stCondLst>
                                    <p:cond delay="0"/>
                                  </p:stCondLst>
                                  <p:iterate>
                                    <p:tmAbs val="0"/>
                                  </p:iterate>
                                  <p:childTnLst>
                                    <p:set>
                                      <p:cBhvr>
                                        <p:cTn id="9" fill="hold"/>
                                        <p:tgtEl>
                                          <p:spTgt spid="242">
                                            <p:txEl>
                                              <p:pRg st="0" end="0"/>
                                            </p:txEl>
                                          </p:spTgt>
                                        </p:tgtEl>
                                        <p:attrNameLst>
                                          <p:attrName>style.visibility</p:attrName>
                                        </p:attrNameLst>
                                      </p:cBhvr>
                                      <p:to>
                                        <p:strVal val="visible"/>
                                      </p:to>
                                    </p:set>
                                    <p:animEffect transition="in" filter="fade">
                                      <p:cBhvr>
                                        <p:cTn id="10" dur="500"/>
                                        <p:tgtEl>
                                          <p:spTgt spid="24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fill="hold" grpId="0" nodeType="clickEffect">
                                  <p:stCondLst>
                                    <p:cond delay="0"/>
                                  </p:stCondLst>
                                  <p:iterate>
                                    <p:tmAbs val="0"/>
                                  </p:iterate>
                                  <p:childTnLst>
                                    <p:set>
                                      <p:cBhvr>
                                        <p:cTn id="14" fill="hold"/>
                                        <p:tgtEl>
                                          <p:spTgt spid="245"/>
                                        </p:tgtEl>
                                        <p:attrNameLst>
                                          <p:attrName>style.visibility</p:attrName>
                                        </p:attrNameLst>
                                      </p:cBhvr>
                                      <p:to>
                                        <p:strVal val="visible"/>
                                      </p:to>
                                    </p:set>
                                    <p:animEffect transition="in" filter="fade">
                                      <p:cBhvr>
                                        <p:cTn id="15" dur="500"/>
                                        <p:tgtEl>
                                          <p:spTgt spid="245"/>
                                        </p:tgtEl>
                                      </p:cBhvr>
                                    </p:animEffect>
                                  </p:childTnLst>
                                </p:cTn>
                              </p:par>
                              <p:par>
                                <p:cTn id="16" presetID="10" presetClass="entr" fill="hold" grpId="0" nodeType="withEffect">
                                  <p:stCondLst>
                                    <p:cond delay="0"/>
                                  </p:stCondLst>
                                  <p:iterate>
                                    <p:tmAbs val="0"/>
                                  </p:iterate>
                                  <p:childTnLst>
                                    <p:set>
                                      <p:cBhvr>
                                        <p:cTn id="17" fill="hold"/>
                                        <p:tgtEl>
                                          <p:spTgt spid="242">
                                            <p:txEl>
                                              <p:pRg st="1" end="1"/>
                                            </p:txEl>
                                          </p:spTgt>
                                        </p:tgtEl>
                                        <p:attrNameLst>
                                          <p:attrName>style.visibility</p:attrName>
                                        </p:attrNameLst>
                                      </p:cBhvr>
                                      <p:to>
                                        <p:strVal val="visible"/>
                                      </p:to>
                                    </p:set>
                                    <p:animEffect transition="in" filter="fade">
                                      <p:cBhvr>
                                        <p:cTn id="18" dur="500"/>
                                        <p:tgtEl>
                                          <p:spTgt spid="24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fill="hold" grpId="0" nodeType="clickEffect">
                                  <p:stCondLst>
                                    <p:cond delay="0"/>
                                  </p:stCondLst>
                                  <p:iterate>
                                    <p:tmAbs val="0"/>
                                  </p:iterate>
                                  <p:childTnLst>
                                    <p:set>
                                      <p:cBhvr>
                                        <p:cTn id="22" fill="hold"/>
                                        <p:tgtEl>
                                          <p:spTgt spid="246"/>
                                        </p:tgtEl>
                                        <p:attrNameLst>
                                          <p:attrName>style.visibility</p:attrName>
                                        </p:attrNameLst>
                                      </p:cBhvr>
                                      <p:to>
                                        <p:strVal val="visible"/>
                                      </p:to>
                                    </p:set>
                                    <p:animEffect transition="in" filter="fade">
                                      <p:cBhvr>
                                        <p:cTn id="23" dur="500"/>
                                        <p:tgtEl>
                                          <p:spTgt spid="246"/>
                                        </p:tgtEl>
                                      </p:cBhvr>
                                    </p:animEffect>
                                  </p:childTnLst>
                                </p:cTn>
                              </p:par>
                              <p:par>
                                <p:cTn id="24" presetID="10" presetClass="entr" fill="hold" grpId="0" nodeType="withEffect">
                                  <p:stCondLst>
                                    <p:cond delay="0"/>
                                  </p:stCondLst>
                                  <p:iterate>
                                    <p:tmAbs val="0"/>
                                  </p:iterate>
                                  <p:childTnLst>
                                    <p:set>
                                      <p:cBhvr>
                                        <p:cTn id="25" fill="hold"/>
                                        <p:tgtEl>
                                          <p:spTgt spid="242">
                                            <p:txEl>
                                              <p:pRg st="2" end="2"/>
                                            </p:txEl>
                                          </p:spTgt>
                                        </p:tgtEl>
                                        <p:attrNameLst>
                                          <p:attrName>style.visibility</p:attrName>
                                        </p:attrNameLst>
                                      </p:cBhvr>
                                      <p:to>
                                        <p:strVal val="visible"/>
                                      </p:to>
                                    </p:set>
                                    <p:animEffect transition="in" filter="fade">
                                      <p:cBhvr>
                                        <p:cTn id="26" dur="500"/>
                                        <p:tgtEl>
                                          <p:spTgt spid="242">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fill="hold" grpId="0" nodeType="clickEffect">
                                  <p:stCondLst>
                                    <p:cond delay="0"/>
                                  </p:stCondLst>
                                  <p:iterate>
                                    <p:tmAbs val="0"/>
                                  </p:iterate>
                                  <p:childTnLst>
                                    <p:set>
                                      <p:cBhvr>
                                        <p:cTn id="30" fill="hold"/>
                                        <p:tgtEl>
                                          <p:spTgt spid="247"/>
                                        </p:tgtEl>
                                        <p:attrNameLst>
                                          <p:attrName>style.visibility</p:attrName>
                                        </p:attrNameLst>
                                      </p:cBhvr>
                                      <p:to>
                                        <p:strVal val="visible"/>
                                      </p:to>
                                    </p:set>
                                    <p:animEffect transition="in" filter="fade">
                                      <p:cBhvr>
                                        <p:cTn id="31" dur="500"/>
                                        <p:tgtEl>
                                          <p:spTgt spid="247"/>
                                        </p:tgtEl>
                                      </p:cBhvr>
                                    </p:animEffect>
                                  </p:childTnLst>
                                </p:cTn>
                              </p:par>
                              <p:par>
                                <p:cTn id="32" presetID="10" presetClass="entr" fill="hold" grpId="0" nodeType="withEffect">
                                  <p:stCondLst>
                                    <p:cond delay="0"/>
                                  </p:stCondLst>
                                  <p:iterate>
                                    <p:tmAbs val="0"/>
                                  </p:iterate>
                                  <p:childTnLst>
                                    <p:set>
                                      <p:cBhvr>
                                        <p:cTn id="33" fill="hold"/>
                                        <p:tgtEl>
                                          <p:spTgt spid="242">
                                            <p:txEl>
                                              <p:pRg st="3" end="3"/>
                                            </p:txEl>
                                          </p:spTgt>
                                        </p:tgtEl>
                                        <p:attrNameLst>
                                          <p:attrName>style.visibility</p:attrName>
                                        </p:attrNameLst>
                                      </p:cBhvr>
                                      <p:to>
                                        <p:strVal val="visible"/>
                                      </p:to>
                                    </p:set>
                                    <p:animEffect transition="in" filter="fade">
                                      <p:cBhvr>
                                        <p:cTn id="34" dur="500"/>
                                        <p:tgtEl>
                                          <p:spTgt spid="24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fill="hold" grpId="0" nodeType="clickEffect">
                                  <p:stCondLst>
                                    <p:cond delay="0"/>
                                  </p:stCondLst>
                                  <p:iterate>
                                    <p:tmAbs val="0"/>
                                  </p:iterate>
                                  <p:childTnLst>
                                    <p:set>
                                      <p:cBhvr>
                                        <p:cTn id="38" fill="hold"/>
                                        <p:tgtEl>
                                          <p:spTgt spid="248"/>
                                        </p:tgtEl>
                                        <p:attrNameLst>
                                          <p:attrName>style.visibility</p:attrName>
                                        </p:attrNameLst>
                                      </p:cBhvr>
                                      <p:to>
                                        <p:strVal val="visible"/>
                                      </p:to>
                                    </p:set>
                                    <p:animEffect transition="in" filter="fade">
                                      <p:cBhvr>
                                        <p:cTn id="39" dur="500"/>
                                        <p:tgtEl>
                                          <p:spTgt spid="248"/>
                                        </p:tgtEl>
                                      </p:cBhvr>
                                    </p:animEffect>
                                  </p:childTnLst>
                                </p:cTn>
                              </p:par>
                              <p:par>
                                <p:cTn id="40" presetID="10" presetClass="entr" fill="hold" grpId="0" nodeType="withEffect">
                                  <p:stCondLst>
                                    <p:cond delay="0"/>
                                  </p:stCondLst>
                                  <p:iterate>
                                    <p:tmAbs val="0"/>
                                  </p:iterate>
                                  <p:childTnLst>
                                    <p:set>
                                      <p:cBhvr>
                                        <p:cTn id="41" fill="hold"/>
                                        <p:tgtEl>
                                          <p:spTgt spid="242">
                                            <p:txEl>
                                              <p:pRg st="4" end="4"/>
                                            </p:txEl>
                                          </p:spTgt>
                                        </p:tgtEl>
                                        <p:attrNameLst>
                                          <p:attrName>style.visibility</p:attrName>
                                        </p:attrNameLst>
                                      </p:cBhvr>
                                      <p:to>
                                        <p:strVal val="visible"/>
                                      </p:to>
                                    </p:set>
                                    <p:animEffect transition="in" filter="fade">
                                      <p:cBhvr>
                                        <p:cTn id="42" dur="500"/>
                                        <p:tgtEl>
                                          <p:spTgt spid="24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uiExpand="1" build="p" advAuto="0"/>
      <p:bldP spid="244" grpId="0" uiExpand="1" animBg="1" advAuto="0"/>
      <p:bldP spid="245" grpId="0" uiExpand="1" animBg="1" advAuto="0"/>
      <p:bldP spid="246" grpId="0" uiExpand="1" animBg="1" advAuto="0"/>
      <p:bldP spid="247" grpId="0" uiExpand="1" animBg="1" advAuto="0"/>
      <p:bldP spid="248" grpId="0" uiExpand="1" animBg="1" advAuto="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Title 3"/>
          <p:cNvSpPr txBox="1">
            <a:spLocks noGrp="1"/>
          </p:cNvSpPr>
          <p:nvPr>
            <p:ph type="title"/>
          </p:nvPr>
        </p:nvSpPr>
        <p:spPr>
          <a:prstGeom prst="rect">
            <a:avLst/>
          </a:prstGeom>
        </p:spPr>
        <p:txBody>
          <a:bodyPr/>
          <a:lstStyle/>
          <a:p>
            <a:r>
              <a:t>Wrap-up</a:t>
            </a:r>
          </a:p>
        </p:txBody>
      </p:sp>
      <p:sp>
        <p:nvSpPr>
          <p:cNvPr id="251" name="Content Placeholder 2"/>
          <p:cNvSpPr txBox="1">
            <a:spLocks noGrp="1"/>
          </p:cNvSpPr>
          <p:nvPr>
            <p:ph type="body" idx="1"/>
          </p:nvPr>
        </p:nvSpPr>
        <p:spPr>
          <a:prstGeom prst="rect">
            <a:avLst/>
          </a:prstGeom>
        </p:spPr>
        <p:txBody>
          <a:bodyPr/>
          <a:lstStyle/>
          <a:p>
            <a:pPr>
              <a:spcAft>
                <a:spcPts val="1000"/>
              </a:spcAft>
              <a:defRPr sz="2200">
                <a:solidFill>
                  <a:srgbClr val="000000"/>
                </a:solidFill>
                <a:latin typeface="Brandon Grotesque Regular"/>
                <a:ea typeface="Brandon Grotesque Regular"/>
                <a:cs typeface="Brandon Grotesque Regular"/>
                <a:sym typeface="Brandon Grotesque Regular"/>
              </a:defRPr>
            </a:pPr>
            <a:r>
              <a:t>Knowing how you cope and how our brothers cope is a great way to be able to support each other. </a:t>
            </a:r>
          </a:p>
          <a:p>
            <a:pPr>
              <a:spcAft>
                <a:spcPts val="1000"/>
              </a:spcAft>
              <a:defRPr sz="2200">
                <a:solidFill>
                  <a:srgbClr val="000000"/>
                </a:solidFill>
                <a:latin typeface="Brandon Grotesque Regular"/>
                <a:ea typeface="Brandon Grotesque Regular"/>
                <a:cs typeface="Brandon Grotesque Regular"/>
                <a:sym typeface="Brandon Grotesque Regular"/>
              </a:defRPr>
            </a:pPr>
            <a:r>
              <a:t>Some of our brothers may have triggers or have difficulties in their past that leads them to ineffective coping mechanisms. Try to be supportive to help them change. A healthy environment in Pi Kappa Phi can truly make a difference in a member’s life. </a:t>
            </a: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Picture 6" descr="Picture 6"/>
          <p:cNvPicPr>
            <a:picLocks noChangeAspect="1"/>
          </p:cNvPicPr>
          <p:nvPr/>
        </p:nvPicPr>
        <p:blipFill>
          <a:blip r:embed="rId2"/>
          <a:stretch>
            <a:fillRect/>
          </a:stretch>
        </p:blipFill>
        <p:spPr>
          <a:xfrm>
            <a:off x="1418504" y="1956010"/>
            <a:ext cx="2890157" cy="2866468"/>
          </a:xfrm>
          <a:prstGeom prst="rect">
            <a:avLst/>
          </a:prstGeom>
          <a:ln w="12700">
            <a:miter lim="400000"/>
          </a:ln>
        </p:spPr>
      </p:pic>
      <p:sp>
        <p:nvSpPr>
          <p:cNvPr id="254" name="TextBox 7"/>
          <p:cNvSpPr txBox="1"/>
          <p:nvPr/>
        </p:nvSpPr>
        <p:spPr>
          <a:xfrm>
            <a:off x="4477391" y="1636644"/>
            <a:ext cx="2956561" cy="29546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6600">
                <a:solidFill>
                  <a:srgbClr val="1A3F76"/>
                </a:solidFill>
                <a:latin typeface="Brandon Grotesque Regular"/>
                <a:ea typeface="Brandon Grotesque Regular"/>
                <a:cs typeface="Brandon Grotesque Regular"/>
                <a:sym typeface="Brandon Grotesque"/>
              </a:defRPr>
            </a:pPr>
            <a:r>
              <a:rPr>
                <a:latin typeface="Brandon Grotesque Medium" panose="020B0503020203060202" pitchFamily="34" charset="77"/>
              </a:rPr>
              <a:t>67% </a:t>
            </a:r>
          </a:p>
          <a:p>
            <a:pPr algn="ctr">
              <a:defRPr sz="2400">
                <a:latin typeface="Brandon Grotesque Regular"/>
                <a:ea typeface="Brandon Grotesque Regular"/>
                <a:cs typeface="Brandon Grotesque Regular"/>
                <a:sym typeface="Brandon Grotesque Regular"/>
              </a:defRPr>
            </a:pPr>
            <a:r>
              <a:t>of college students first disclose suicidal thoughts or mental health challenges to a friend.</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itle 4"/>
          <p:cNvSpPr txBox="1">
            <a:spLocks noGrp="1"/>
          </p:cNvSpPr>
          <p:nvPr>
            <p:ph type="title"/>
          </p:nvPr>
        </p:nvSpPr>
        <p:spPr>
          <a:prstGeom prst="rect">
            <a:avLst/>
          </a:prstGeom>
        </p:spPr>
        <p:txBody>
          <a:bodyPr/>
          <a:lstStyle/>
          <a:p>
            <a:r>
              <a:t>Goal</a:t>
            </a:r>
          </a:p>
        </p:txBody>
      </p:sp>
      <p:sp>
        <p:nvSpPr>
          <p:cNvPr id="257" name="Content Placeholder 3"/>
          <p:cNvSpPr txBox="1">
            <a:spLocks noGrp="1"/>
          </p:cNvSpPr>
          <p:nvPr>
            <p:ph type="body" idx="1"/>
          </p:nvPr>
        </p:nvSpPr>
        <p:spPr>
          <a:prstGeom prst="rect">
            <a:avLst/>
          </a:prstGeom>
        </p:spPr>
        <p:txBody>
          <a:bodyPr>
            <a:normAutofit lnSpcReduction="10000"/>
          </a:bodyPr>
          <a:lstStyle/>
          <a:p>
            <a:pPr defTabSz="896111">
              <a:spcBef>
                <a:spcPts val="900"/>
              </a:spcBef>
              <a:spcAft>
                <a:spcPts val="1000"/>
              </a:spcAft>
              <a:buSzTx/>
              <a:defRPr sz="2548">
                <a:solidFill>
                  <a:srgbClr val="000000"/>
                </a:solidFill>
                <a:latin typeface="Brandon Grotesque Regular"/>
                <a:ea typeface="Brandon Grotesque Regular"/>
                <a:cs typeface="Brandon Grotesque Regular"/>
                <a:sym typeface="Brandon Grotesque Regular"/>
              </a:defRPr>
            </a:pPr>
            <a:r>
              <a:rPr sz="2000">
                <a:solidFill>
                  <a:schemeClr val="tx1"/>
                </a:solidFill>
              </a:rPr>
              <a:t>To make it easier for brothers to talk about mental health and get the help they need</a:t>
            </a:r>
          </a:p>
          <a:p>
            <a:pPr defTabSz="896111">
              <a:spcBef>
                <a:spcPts val="900"/>
              </a:spcBef>
              <a:spcAft>
                <a:spcPts val="1000"/>
              </a:spcAft>
              <a:buSzTx/>
              <a:defRPr sz="2548">
                <a:solidFill>
                  <a:srgbClr val="000000"/>
                </a:solidFill>
                <a:latin typeface="Brandon Grotesque Regular"/>
                <a:ea typeface="Brandon Grotesque Regular"/>
                <a:cs typeface="Brandon Grotesque Regular"/>
                <a:sym typeface="Brandon Grotesque Regular"/>
              </a:defRPr>
            </a:pPr>
            <a:r>
              <a:rPr sz="2000">
                <a:solidFill>
                  <a:schemeClr val="tx1"/>
                </a:solidFill>
              </a:rPr>
              <a:t>This next exercise will help us understand how to approach a person experiencing a mental health challenge. </a:t>
            </a:r>
          </a:p>
          <a:p>
            <a:pPr defTabSz="896111">
              <a:spcBef>
                <a:spcPts val="900"/>
              </a:spcBef>
              <a:spcAft>
                <a:spcPts val="1000"/>
              </a:spcAft>
              <a:buSzTx/>
              <a:defRPr sz="2548">
                <a:solidFill>
                  <a:srgbClr val="000000"/>
                </a:solidFill>
                <a:latin typeface="Brandon Grotesque Regular"/>
                <a:ea typeface="Brandon Grotesque Regular"/>
                <a:cs typeface="Brandon Grotesque Regular"/>
                <a:sym typeface="Brandon Grotesque Regular"/>
              </a:defRPr>
            </a:pPr>
            <a:r>
              <a:rPr sz="2000">
                <a:solidFill>
                  <a:schemeClr val="tx1"/>
                </a:solidFill>
              </a:rPr>
              <a:t>This could mean talking to a friend who has anxiety or depression, went through a break-up, got rejected, is drinking or abusing drugs, or other similar situations. </a:t>
            </a:r>
          </a:p>
          <a:p>
            <a:pPr defTabSz="896111">
              <a:spcBef>
                <a:spcPts val="900"/>
              </a:spcBef>
              <a:spcAft>
                <a:spcPts val="1000"/>
              </a:spcAft>
              <a:buSzTx/>
              <a:defRPr sz="2548">
                <a:solidFill>
                  <a:srgbClr val="000000"/>
                </a:solidFill>
                <a:latin typeface="Brandon Grotesque Regular"/>
                <a:ea typeface="Brandon Grotesque Regular"/>
                <a:cs typeface="Brandon Grotesque Regular"/>
                <a:sym typeface="Brandon Grotesque Regular"/>
              </a:defRPr>
            </a:pPr>
            <a:r>
              <a:rPr sz="2000">
                <a:solidFill>
                  <a:schemeClr val="tx1"/>
                </a:solidFill>
              </a:rPr>
              <a:t>These exercises are not intended for someone who is having suicidal thoughts. </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Box 1"/>
          <p:cNvSpPr txBox="1"/>
          <p:nvPr/>
        </p:nvSpPr>
        <p:spPr>
          <a:xfrm>
            <a:off x="1074419" y="1504122"/>
            <a:ext cx="6995161" cy="32791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6600" b="1">
                <a:solidFill>
                  <a:srgbClr val="005695"/>
                </a:solidFill>
                <a:latin typeface="Brandon Grotesque Bold"/>
                <a:ea typeface="Brandon Grotesque Bold"/>
                <a:cs typeface="Brandon Grotesque Bold"/>
                <a:sym typeface="Brandon Grotesque Bold"/>
              </a:defRPr>
            </a:pPr>
            <a:r>
              <a:t>Suicide</a:t>
            </a:r>
          </a:p>
          <a:p>
            <a:pPr algn="ctr">
              <a:defRPr sz="2600" b="1">
                <a:latin typeface="Brandon Grotesque Bold"/>
                <a:ea typeface="Brandon Grotesque Bold"/>
                <a:cs typeface="Brandon Grotesque Bold"/>
                <a:sym typeface="Brandon Grotesque Bold"/>
              </a:defRPr>
            </a:pPr>
            <a:r>
              <a:t>is the</a:t>
            </a:r>
          </a:p>
          <a:p>
            <a:pPr algn="ctr">
              <a:defRPr sz="6600" b="1">
                <a:solidFill>
                  <a:srgbClr val="005695"/>
                </a:solidFill>
                <a:latin typeface="Brandon Grotesque Bold"/>
                <a:ea typeface="Brandon Grotesque Bold"/>
                <a:cs typeface="Brandon Grotesque Bold"/>
                <a:sym typeface="Brandon Grotesque Bold"/>
              </a:defRPr>
            </a:pPr>
            <a:r>
              <a:t>2</a:t>
            </a:r>
            <a:r>
              <a:rPr baseline="30000"/>
              <a:t>nd</a:t>
            </a:r>
            <a:r>
              <a:t> leading</a:t>
            </a:r>
          </a:p>
          <a:p>
            <a:pPr algn="ctr">
              <a:defRPr sz="2600" b="1">
                <a:latin typeface="Brandon Grotesque Bold"/>
                <a:ea typeface="Brandon Grotesque Bold"/>
                <a:cs typeface="Brandon Grotesque Bold"/>
                <a:sym typeface="Brandon Grotesque Bold"/>
              </a:defRPr>
            </a:pPr>
            <a:r>
              <a:t>cause of death </a:t>
            </a:r>
          </a:p>
          <a:p>
            <a:pPr algn="ctr">
              <a:defRPr sz="2600" b="1">
                <a:latin typeface="Brandon Grotesque Bold"/>
                <a:ea typeface="Brandon Grotesque Bold"/>
                <a:cs typeface="Brandon Grotesque Bold"/>
                <a:sym typeface="Brandon Grotesque Bold"/>
              </a:defRPr>
            </a:pPr>
            <a:r>
              <a:t>on college campuses.</a:t>
            </a:r>
          </a:p>
        </p:txBody>
      </p:sp>
    </p:spTree>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Title 3"/>
          <p:cNvSpPr txBox="1">
            <a:spLocks noGrp="1"/>
          </p:cNvSpPr>
          <p:nvPr>
            <p:ph type="title"/>
          </p:nvPr>
        </p:nvSpPr>
        <p:spPr>
          <a:prstGeom prst="rect">
            <a:avLst/>
          </a:prstGeom>
        </p:spPr>
        <p:txBody>
          <a:bodyPr/>
          <a:lstStyle/>
          <a:p>
            <a:r>
              <a:t>Exercise 6</a:t>
            </a:r>
          </a:p>
        </p:txBody>
      </p:sp>
      <p:sp>
        <p:nvSpPr>
          <p:cNvPr id="260" name="Content Placeholder 2"/>
          <p:cNvSpPr txBox="1">
            <a:spLocks noGrp="1"/>
          </p:cNvSpPr>
          <p:nvPr>
            <p:ph type="body" idx="1"/>
          </p:nvPr>
        </p:nvSpPr>
        <p:spPr>
          <a:prstGeom prst="rect">
            <a:avLst/>
          </a:prstGeom>
        </p:spPr>
        <p:txBody>
          <a:bodyPr>
            <a:normAutofit fontScale="92500"/>
          </a:bodyPr>
          <a:lstStyle/>
          <a:p>
            <a:pPr marL="221742" indent="-221742" defTabSz="886968">
              <a:spcBef>
                <a:spcPts val="900"/>
              </a:spcBef>
              <a:spcAft>
                <a:spcPts val="1000"/>
              </a:spcAft>
              <a:defRPr sz="2134">
                <a:solidFill>
                  <a:srgbClr val="000000"/>
                </a:solidFill>
                <a:latin typeface="Brandon Grotesque Regular"/>
                <a:ea typeface="Brandon Grotesque Regular"/>
                <a:cs typeface="Brandon Grotesque Regular"/>
                <a:sym typeface="Brandon Grotesque Regular"/>
              </a:defRPr>
            </a:pPr>
            <a:r>
              <a:rPr sz="2000"/>
              <a:t>In your groups, think about the following scenario. </a:t>
            </a:r>
          </a:p>
          <a:p>
            <a:pPr marL="221742" indent="-221742" defTabSz="886968">
              <a:spcBef>
                <a:spcPts val="900"/>
              </a:spcBef>
              <a:spcAft>
                <a:spcPts val="1000"/>
              </a:spcAft>
              <a:defRPr sz="2134">
                <a:solidFill>
                  <a:srgbClr val="000000"/>
                </a:solidFill>
                <a:latin typeface="Brandon Grotesque Regular"/>
                <a:ea typeface="Brandon Grotesque Regular"/>
                <a:cs typeface="Brandon Grotesque Regular"/>
                <a:sym typeface="Brandon Grotesque Regular"/>
              </a:defRPr>
            </a:pPr>
            <a:r>
              <a:rPr sz="2000"/>
              <a:t>You notice a change in your friend’s behavior that causes you concern. He’s not eating regularly. He is constantly stressed. You feel like he’s hiding his emotions. </a:t>
            </a:r>
          </a:p>
          <a:p>
            <a:pPr marL="221742" indent="-221742" defTabSz="886968">
              <a:spcBef>
                <a:spcPts val="900"/>
              </a:spcBef>
              <a:spcAft>
                <a:spcPts val="1000"/>
              </a:spcAft>
              <a:defRPr sz="2134">
                <a:solidFill>
                  <a:srgbClr val="000000"/>
                </a:solidFill>
                <a:latin typeface="Brandon Grotesque Regular"/>
                <a:ea typeface="Brandon Grotesque Regular"/>
                <a:cs typeface="Brandon Grotesque Regular"/>
                <a:sym typeface="Brandon Grotesque Regular"/>
              </a:defRPr>
            </a:pPr>
            <a:r>
              <a:rPr sz="2000"/>
              <a:t>You will take five minutes to discuss some questions about how to approach a brother you are concerned about to help you better understand how to approach someone in a meaningful manner. </a:t>
            </a:r>
          </a:p>
          <a:p>
            <a:pPr marL="221742" indent="-221742" defTabSz="886968">
              <a:spcBef>
                <a:spcPts val="900"/>
              </a:spcBef>
              <a:spcAft>
                <a:spcPts val="1000"/>
              </a:spcAft>
              <a:defRPr sz="2134">
                <a:solidFill>
                  <a:srgbClr val="000000"/>
                </a:solidFill>
                <a:latin typeface="Brandon Grotesque Regular"/>
                <a:ea typeface="Brandon Grotesque Regular"/>
                <a:cs typeface="Brandon Grotesque Regular"/>
                <a:sym typeface="Brandon Grotesque Regular"/>
              </a:defRPr>
            </a:pPr>
            <a:r>
              <a:rPr sz="2000"/>
              <a:t>After your group has answered the questions, a representative from each group will report your answers to the large group. I’ll let you know some positive answers.</a:t>
            </a:r>
          </a:p>
        </p:txBody>
      </p:sp>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6AB577-21EC-F740-B40E-48B242541858}"/>
              </a:ext>
            </a:extLst>
          </p:cNvPr>
          <p:cNvSpPr>
            <a:spLocks noGrp="1"/>
          </p:cNvSpPr>
          <p:nvPr>
            <p:ph type="title"/>
          </p:nvPr>
        </p:nvSpPr>
        <p:spPr/>
        <p:txBody>
          <a:bodyPr/>
          <a:lstStyle/>
          <a:p>
            <a:r>
              <a:rPr lang="en-US"/>
              <a:t>Exercise 6</a:t>
            </a:r>
          </a:p>
        </p:txBody>
      </p:sp>
      <p:sp>
        <p:nvSpPr>
          <p:cNvPr id="263" name="Content Placeholder 2"/>
          <p:cNvSpPr txBox="1">
            <a:spLocks noGrp="1"/>
          </p:cNvSpPr>
          <p:nvPr>
            <p:ph type="body" idx="1"/>
          </p:nvPr>
        </p:nvSpPr>
        <p:spPr>
          <a:prstGeom prst="rect">
            <a:avLst/>
          </a:prstGeom>
        </p:spPr>
        <p:txBody>
          <a:bodyPr/>
          <a:lstStyle>
            <a:lvl1pPr marL="0" indent="0">
              <a:buSzTx/>
              <a:buNone/>
              <a:defRPr>
                <a:latin typeface="Brandon Grotesque Medium"/>
                <a:ea typeface="Brandon Grotesque Medium"/>
                <a:cs typeface="Brandon Grotesque Medium"/>
                <a:sym typeface="Brandon Grotesque Medium"/>
              </a:defRPr>
            </a:lvl1pPr>
          </a:lstStyle>
          <a:p>
            <a:r>
              <a:rPr lang="en-US"/>
              <a:t>In your groups write down 5 ways to express you want to have a conversation because you care:</a:t>
            </a:r>
            <a:br>
              <a:rPr lang="en-US"/>
            </a:br>
            <a:br>
              <a:rPr lang="en-US">
                <a:solidFill>
                  <a:schemeClr val="tx1"/>
                </a:solidFill>
                <a:latin typeface="Brandon Grotesque Regular" panose="020B0503020203060202" pitchFamily="34" charset="77"/>
              </a:rPr>
            </a:br>
            <a:r>
              <a:rPr>
                <a:solidFill>
                  <a:schemeClr val="tx1"/>
                </a:solidFill>
                <a:latin typeface="Brandon Grotesque Regular" panose="020B0503020203060202" pitchFamily="34" charset="77"/>
              </a:rPr>
              <a:t>It’s important to approach your friend by letting him know you care about him, because it can help someone to feel more comfortable to talk about what is wrong and seek help. </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itle 3"/>
          <p:cNvSpPr txBox="1">
            <a:spLocks noGrp="1"/>
          </p:cNvSpPr>
          <p:nvPr>
            <p:ph type="title"/>
          </p:nvPr>
        </p:nvSpPr>
        <p:spPr>
          <a:prstGeom prst="rect">
            <a:avLst/>
          </a:prstGeom>
        </p:spPr>
        <p:txBody>
          <a:bodyPr/>
          <a:lstStyle>
            <a:lvl1pPr defTabSz="630936">
              <a:defRPr sz="2760"/>
            </a:lvl1pPr>
          </a:lstStyle>
          <a:p>
            <a:r>
              <a:t>5 ways to express you’re having this conversation because you care:</a:t>
            </a:r>
          </a:p>
        </p:txBody>
      </p:sp>
      <p:sp>
        <p:nvSpPr>
          <p:cNvPr id="267" name="Content Placeholder 2"/>
          <p:cNvSpPr txBox="1">
            <a:spLocks noGrp="1"/>
          </p:cNvSpPr>
          <p:nvPr>
            <p:ph type="body" idx="1"/>
          </p:nvPr>
        </p:nvSpPr>
        <p:spPr>
          <a:xfrm>
            <a:off x="628650" y="1799193"/>
            <a:ext cx="7886700" cy="3259614"/>
          </a:xfrm>
          <a:prstGeom prst="rect">
            <a:avLst/>
          </a:prstGeom>
        </p:spPr>
        <p:txBody>
          <a:bodyPr/>
          <a:lstStyle/>
          <a:p>
            <a:pPr>
              <a:lnSpc>
                <a:spcPct val="72000"/>
              </a:lnSpc>
              <a:spcAft>
                <a:spcPts val="1000"/>
              </a:spcAft>
              <a:defRPr sz="2000">
                <a:solidFill>
                  <a:srgbClr val="000000"/>
                </a:solidFill>
                <a:latin typeface="Brandon Grotesque Regular"/>
                <a:ea typeface="Brandon Grotesque Regular"/>
                <a:cs typeface="Brandon Grotesque Regular"/>
                <a:sym typeface="Brandon Grotesque Regular"/>
              </a:defRPr>
            </a:pPr>
            <a:r>
              <a:t>“You’re not doing the things you used to do, and I’m concerned about you.” </a:t>
            </a:r>
            <a:endParaRPr sz="2200"/>
          </a:p>
          <a:p>
            <a:pPr>
              <a:lnSpc>
                <a:spcPct val="72000"/>
              </a:lnSpc>
              <a:spcAft>
                <a:spcPts val="1000"/>
              </a:spcAft>
              <a:defRPr sz="2000">
                <a:solidFill>
                  <a:srgbClr val="000000"/>
                </a:solidFill>
                <a:latin typeface="Brandon Grotesque Regular"/>
                <a:ea typeface="Brandon Grotesque Regular"/>
                <a:cs typeface="Brandon Grotesque Regular"/>
                <a:sym typeface="Brandon Grotesque Regular"/>
              </a:defRPr>
            </a:pPr>
            <a:r>
              <a:t>“I’m your friend and want to make sure you’re OK.” </a:t>
            </a:r>
            <a:endParaRPr sz="2200"/>
          </a:p>
          <a:p>
            <a:pPr>
              <a:lnSpc>
                <a:spcPct val="72000"/>
              </a:lnSpc>
              <a:spcAft>
                <a:spcPts val="1000"/>
              </a:spcAft>
              <a:defRPr sz="2000">
                <a:solidFill>
                  <a:srgbClr val="000000"/>
                </a:solidFill>
                <a:latin typeface="Brandon Grotesque Regular"/>
                <a:ea typeface="Brandon Grotesque Regular"/>
                <a:cs typeface="Brandon Grotesque Regular"/>
                <a:sym typeface="Brandon Grotesque Regular"/>
              </a:defRPr>
            </a:pPr>
            <a:r>
              <a:t>“I know you would do the same for me.” </a:t>
            </a:r>
            <a:endParaRPr sz="2200"/>
          </a:p>
          <a:p>
            <a:pPr>
              <a:lnSpc>
                <a:spcPct val="72000"/>
              </a:lnSpc>
              <a:spcAft>
                <a:spcPts val="1000"/>
              </a:spcAft>
              <a:defRPr sz="2000">
                <a:solidFill>
                  <a:srgbClr val="000000"/>
                </a:solidFill>
                <a:latin typeface="Brandon Grotesque Regular"/>
                <a:ea typeface="Brandon Grotesque Regular"/>
                <a:cs typeface="Brandon Grotesque Regular"/>
                <a:sym typeface="Brandon Grotesque Regular"/>
              </a:defRPr>
            </a:pPr>
            <a:r>
              <a:t>“Sometimes people don’t think these kinds of things can get better, but it’s important to try.” </a:t>
            </a:r>
            <a:endParaRPr sz="2200"/>
          </a:p>
          <a:p>
            <a:pPr>
              <a:lnSpc>
                <a:spcPct val="72000"/>
              </a:lnSpc>
              <a:spcAft>
                <a:spcPts val="1000"/>
              </a:spcAft>
              <a:defRPr sz="2000">
                <a:solidFill>
                  <a:srgbClr val="000000"/>
                </a:solidFill>
                <a:latin typeface="Brandon Grotesque Regular"/>
                <a:ea typeface="Brandon Grotesque Regular"/>
                <a:cs typeface="Brandon Grotesque Regular"/>
                <a:sym typeface="Brandon Grotesque Regular"/>
              </a:defRPr>
            </a:pPr>
            <a:r>
              <a:t>“I know it can be hard to talk about these things, but it’s the only way that you can find a way to address this.” </a:t>
            </a:r>
          </a:p>
        </p:txBody>
      </p:sp>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Title 3"/>
          <p:cNvSpPr txBox="1">
            <a:spLocks noGrp="1"/>
          </p:cNvSpPr>
          <p:nvPr>
            <p:ph type="title"/>
          </p:nvPr>
        </p:nvSpPr>
        <p:spPr>
          <a:xfrm>
            <a:off x="628650" y="1673343"/>
            <a:ext cx="7886700" cy="896464"/>
          </a:xfrm>
          <a:prstGeom prst="rect">
            <a:avLst/>
          </a:prstGeom>
        </p:spPr>
        <p:txBody>
          <a:bodyPr/>
          <a:lstStyle>
            <a:lvl1pPr defTabSz="576072">
              <a:defRPr sz="2520"/>
            </a:lvl1pPr>
          </a:lstStyle>
          <a:p>
            <a:r>
              <a:t>In your groups write down 5 open ended questions you can ask to help someone share what is happening.</a:t>
            </a:r>
          </a:p>
        </p:txBody>
      </p:sp>
      <p:sp>
        <p:nvSpPr>
          <p:cNvPr id="270" name="Content Placeholder 2"/>
          <p:cNvSpPr txBox="1">
            <a:spLocks noGrp="1"/>
          </p:cNvSpPr>
          <p:nvPr>
            <p:ph type="body" idx="1"/>
          </p:nvPr>
        </p:nvSpPr>
        <p:spPr>
          <a:xfrm>
            <a:off x="628650" y="2875722"/>
            <a:ext cx="7886700" cy="2079056"/>
          </a:xfrm>
          <a:prstGeom prst="rect">
            <a:avLst/>
          </a:prstGeom>
        </p:spPr>
        <p:txBody>
          <a:bodyPr/>
          <a:lstStyle>
            <a:lvl1pPr marL="0" indent="0">
              <a:buSzTx/>
              <a:buNone/>
              <a:defRPr>
                <a:latin typeface="Brandon Grotesque Medium"/>
                <a:ea typeface="Brandon Grotesque Medium"/>
                <a:cs typeface="Brandon Grotesque Medium"/>
                <a:sym typeface="Brandon Grotesque Medium"/>
              </a:defRPr>
            </a:lvl1pPr>
          </a:lstStyle>
          <a:p>
            <a:pPr>
              <a:lnSpc>
                <a:spcPct val="100000"/>
              </a:lnSpc>
            </a:pPr>
            <a:r>
              <a:rPr>
                <a:solidFill>
                  <a:schemeClr val="tx1"/>
                </a:solidFill>
                <a:latin typeface="Brandon Grotesque Regular" panose="020B0503020203060202" pitchFamily="34" charset="77"/>
              </a:rPr>
              <a:t>Open ended questions are helpful, because they allow your brother to talk to you about what is wrong. It’s helpful to let him say everything he wants and listen to him. </a:t>
            </a:r>
          </a:p>
        </p:txBody>
      </p:sp>
      <p:sp>
        <p:nvSpPr>
          <p:cNvPr id="271" name="Title 3"/>
          <p:cNvSpPr txBox="1"/>
          <p:nvPr/>
        </p:nvSpPr>
        <p:spPr>
          <a:xfrm>
            <a:off x="628650" y="757612"/>
            <a:ext cx="7886700" cy="7796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ormAutofit/>
          </a:bodyPr>
          <a:lstStyle>
            <a:lvl1pPr defTabSz="740663">
              <a:lnSpc>
                <a:spcPct val="90000"/>
              </a:lnSpc>
              <a:defRPr sz="3240">
                <a:solidFill>
                  <a:srgbClr val="215591"/>
                </a:solidFill>
                <a:latin typeface="Brandon Grotesque Bold"/>
                <a:ea typeface="Brandon Grotesque Bold"/>
                <a:cs typeface="Brandon Grotesque Bold"/>
                <a:sym typeface="Brandon Grotesque Bold"/>
              </a:defRPr>
            </a:lvl1pPr>
          </a:lstStyle>
          <a:p>
            <a:r>
              <a:rPr sz="4000"/>
              <a:t>Exercise 6</a:t>
            </a:r>
          </a:p>
        </p:txBody>
      </p:sp>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Title 3"/>
          <p:cNvSpPr txBox="1">
            <a:spLocks noGrp="1"/>
          </p:cNvSpPr>
          <p:nvPr>
            <p:ph type="title"/>
          </p:nvPr>
        </p:nvSpPr>
        <p:spPr>
          <a:prstGeom prst="rect">
            <a:avLst/>
          </a:prstGeom>
        </p:spPr>
        <p:txBody>
          <a:bodyPr lIns="45719" tIns="45720" rIns="45719" bIns="45720" anchor="t">
            <a:normAutofit/>
          </a:bodyPr>
          <a:lstStyle/>
          <a:p>
            <a:r>
              <a:rPr lang="en-US"/>
              <a:t>Open-ended</a:t>
            </a:r>
            <a:r>
              <a:t> Questions</a:t>
            </a:r>
          </a:p>
        </p:txBody>
      </p:sp>
      <p:sp>
        <p:nvSpPr>
          <p:cNvPr id="274" name="Content Placeholder 2"/>
          <p:cNvSpPr txBox="1">
            <a:spLocks noGrp="1"/>
          </p:cNvSpPr>
          <p:nvPr>
            <p:ph type="body" idx="1"/>
          </p:nvPr>
        </p:nvSpPr>
        <p:spPr>
          <a:prstGeom prst="rect">
            <a:avLst/>
          </a:prstGeom>
        </p:spPr>
        <p:txBody>
          <a:bodyPr>
            <a:normAutofit fontScale="92500" lnSpcReduction="10000"/>
          </a:bodyPr>
          <a:lstStyle/>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“How are you?”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“How have you been feeling?”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“What have you been thinking about?”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“Is there anything stressing you out right now?”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“Do you feel like anything has changed in your life?”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“Do you want to talk about anything?”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“Is there anything I can do for you?”</a:t>
            </a:r>
          </a:p>
        </p:txBody>
      </p:sp>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Title 3"/>
          <p:cNvSpPr txBox="1">
            <a:spLocks noGrp="1"/>
          </p:cNvSpPr>
          <p:nvPr>
            <p:ph type="title"/>
          </p:nvPr>
        </p:nvSpPr>
        <p:spPr>
          <a:xfrm>
            <a:off x="628650" y="1654075"/>
            <a:ext cx="7886700" cy="896464"/>
          </a:xfrm>
          <a:prstGeom prst="rect">
            <a:avLst/>
          </a:prstGeom>
        </p:spPr>
        <p:txBody>
          <a:bodyPr/>
          <a:lstStyle>
            <a:lvl1pPr defTabSz="548640">
              <a:defRPr sz="2400"/>
            </a:lvl1pPr>
          </a:lstStyle>
          <a:p>
            <a:r>
              <a:t>In your groups write down 5 steps you can take if your friend refuses to seek help and their situation gets worse.</a:t>
            </a:r>
          </a:p>
        </p:txBody>
      </p:sp>
      <p:sp>
        <p:nvSpPr>
          <p:cNvPr id="277" name="Content Placeholder 2"/>
          <p:cNvSpPr txBox="1">
            <a:spLocks noGrp="1"/>
          </p:cNvSpPr>
          <p:nvPr>
            <p:ph type="body" idx="1"/>
          </p:nvPr>
        </p:nvSpPr>
        <p:spPr>
          <a:xfrm>
            <a:off x="628650" y="2709817"/>
            <a:ext cx="7886700" cy="1438365"/>
          </a:xfrm>
          <a:prstGeom prst="rect">
            <a:avLst/>
          </a:prstGeom>
        </p:spPr>
        <p:txBody>
          <a:bodyPr/>
          <a:lstStyle>
            <a:lvl1pPr marL="0" indent="0">
              <a:buSzTx/>
              <a:buNone/>
              <a:defRPr>
                <a:latin typeface="Brandon Grotesque Medium"/>
                <a:ea typeface="Brandon Grotesque Medium"/>
                <a:cs typeface="Brandon Grotesque Medium"/>
                <a:sym typeface="Brandon Grotesque Medium"/>
              </a:defRPr>
            </a:lvl1pPr>
          </a:lstStyle>
          <a:p>
            <a:r>
              <a:rPr>
                <a:latin typeface="Brandon Grotesque Regular" panose="020B0503020203060202" pitchFamily="34" charset="77"/>
              </a:rPr>
              <a:t>Many times we feel like we need to take care of our friends. When we don’t know what to do for them it is important to get help from others. </a:t>
            </a:r>
          </a:p>
        </p:txBody>
      </p:sp>
      <p:sp>
        <p:nvSpPr>
          <p:cNvPr id="278" name="Title 3"/>
          <p:cNvSpPr txBox="1"/>
          <p:nvPr/>
        </p:nvSpPr>
        <p:spPr>
          <a:xfrm>
            <a:off x="628650" y="757612"/>
            <a:ext cx="7886700" cy="89646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ormAutofit/>
          </a:bodyPr>
          <a:lstStyle>
            <a:lvl1pPr defTabSz="740663">
              <a:lnSpc>
                <a:spcPct val="90000"/>
              </a:lnSpc>
              <a:defRPr sz="3240">
                <a:solidFill>
                  <a:srgbClr val="215591"/>
                </a:solidFill>
                <a:latin typeface="Brandon Grotesque Bold"/>
                <a:ea typeface="Brandon Grotesque Bold"/>
                <a:cs typeface="Brandon Grotesque Bold"/>
                <a:sym typeface="Brandon Grotesque Bold"/>
              </a:defRPr>
            </a:lvl1pPr>
          </a:lstStyle>
          <a:p>
            <a:r>
              <a:rPr sz="4000"/>
              <a:t>Exercise 6</a:t>
            </a:r>
          </a:p>
        </p:txBody>
      </p:sp>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Title 3"/>
          <p:cNvSpPr txBox="1">
            <a:spLocks noGrp="1"/>
          </p:cNvSpPr>
          <p:nvPr>
            <p:ph type="title"/>
          </p:nvPr>
        </p:nvSpPr>
        <p:spPr>
          <a:prstGeom prst="rect">
            <a:avLst/>
          </a:prstGeom>
        </p:spPr>
        <p:txBody>
          <a:bodyPr/>
          <a:lstStyle>
            <a:lvl1pPr defTabSz="630936">
              <a:defRPr sz="2760"/>
            </a:lvl1pPr>
          </a:lstStyle>
          <a:p>
            <a:r>
              <a:t>5 steps you can take if your friend refuses to get help:</a:t>
            </a:r>
          </a:p>
        </p:txBody>
      </p:sp>
      <p:sp>
        <p:nvSpPr>
          <p:cNvPr id="281" name="Content Placeholder 2"/>
          <p:cNvSpPr txBox="1">
            <a:spLocks noGrp="1"/>
          </p:cNvSpPr>
          <p:nvPr>
            <p:ph type="body" idx="1"/>
          </p:nvPr>
        </p:nvSpPr>
        <p:spPr>
          <a:xfrm>
            <a:off x="628650" y="1549389"/>
            <a:ext cx="7886700" cy="3526193"/>
          </a:xfrm>
          <a:prstGeom prst="rect">
            <a:avLst/>
          </a:prstGeom>
        </p:spPr>
        <p:txBody>
          <a:bodyPr>
            <a:normAutofit fontScale="92500" lnSpcReduction="10000"/>
          </a:bodyPr>
          <a:lstStyle/>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Talk to a counselor about steps you can take.</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Research the problem to see what might work for other people in a similar situation.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Never give up.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Let him know you care and your door is always open to him.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Keep listening to anything he says.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Don’t judge him. </a:t>
            </a:r>
          </a:p>
          <a:p>
            <a:pPr>
              <a:spcAft>
                <a:spcPts val="1000"/>
              </a:spcAft>
              <a:defRPr sz="2200">
                <a:solidFill>
                  <a:srgbClr val="000000"/>
                </a:solidFill>
                <a:latin typeface="Brandon Grotesque Regular"/>
                <a:ea typeface="Brandon Grotesque Regular"/>
                <a:cs typeface="Brandon Grotesque Regular"/>
                <a:sym typeface="Brandon Grotesque Regular"/>
              </a:defRPr>
            </a:pPr>
            <a:r>
              <a:rPr sz="2000"/>
              <a:t>Call his parents, siblings or tell an advisor. </a:t>
            </a:r>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Title 3"/>
          <p:cNvSpPr txBox="1">
            <a:spLocks noGrp="1"/>
          </p:cNvSpPr>
          <p:nvPr>
            <p:ph type="title"/>
          </p:nvPr>
        </p:nvSpPr>
        <p:spPr>
          <a:xfrm>
            <a:off x="628650" y="1476761"/>
            <a:ext cx="7886700" cy="1147170"/>
          </a:xfrm>
          <a:prstGeom prst="rect">
            <a:avLst/>
          </a:prstGeom>
        </p:spPr>
        <p:txBody>
          <a:bodyPr>
            <a:normAutofit fontScale="90000"/>
          </a:bodyPr>
          <a:lstStyle>
            <a:lvl1pPr defTabSz="630936">
              <a:defRPr sz="2760"/>
            </a:lvl1pPr>
          </a:lstStyle>
          <a:p>
            <a:r>
              <a:t>In your groups write down 5 things you can do to take care of yourself while your friend is struggling with their mental health.</a:t>
            </a:r>
          </a:p>
        </p:txBody>
      </p:sp>
      <p:sp>
        <p:nvSpPr>
          <p:cNvPr id="284" name="Content Placeholder 2"/>
          <p:cNvSpPr txBox="1">
            <a:spLocks noGrp="1"/>
          </p:cNvSpPr>
          <p:nvPr>
            <p:ph type="body" idx="1"/>
          </p:nvPr>
        </p:nvSpPr>
        <p:spPr>
          <a:xfrm>
            <a:off x="628650" y="2729947"/>
            <a:ext cx="7886700" cy="2902891"/>
          </a:xfrm>
          <a:prstGeom prst="rect">
            <a:avLst/>
          </a:prstGeom>
        </p:spPr>
        <p:txBody>
          <a:bodyPr/>
          <a:lstStyle>
            <a:lvl1pPr marL="0" indent="0">
              <a:buSzTx/>
              <a:buNone/>
              <a:defRPr>
                <a:latin typeface="Brandon Grotesque Medium"/>
                <a:ea typeface="Brandon Grotesque Medium"/>
                <a:cs typeface="Brandon Grotesque Medium"/>
                <a:sym typeface="Brandon Grotesque Medium"/>
              </a:defRPr>
            </a:lvl1pPr>
          </a:lstStyle>
          <a:p>
            <a:pPr>
              <a:lnSpc>
                <a:spcPct val="100000"/>
              </a:lnSpc>
            </a:pPr>
            <a:r>
              <a:rPr>
                <a:solidFill>
                  <a:schemeClr val="tx1"/>
                </a:solidFill>
                <a:latin typeface="Brandon Grotesque Regular" panose="020B0503020203060202" pitchFamily="34" charset="77"/>
              </a:rPr>
              <a:t>One of the largest causes for poor mental health in college students is that they are worried about or trying to take care of their friend. Taking care of yourself during these situations is important. </a:t>
            </a:r>
          </a:p>
        </p:txBody>
      </p:sp>
      <p:sp>
        <p:nvSpPr>
          <p:cNvPr id="285" name="Title 3"/>
          <p:cNvSpPr txBox="1"/>
          <p:nvPr/>
        </p:nvSpPr>
        <p:spPr>
          <a:xfrm>
            <a:off x="628650" y="757613"/>
            <a:ext cx="7886700" cy="57337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ormAutofit/>
          </a:bodyPr>
          <a:lstStyle>
            <a:lvl1pPr defTabSz="740663">
              <a:lnSpc>
                <a:spcPct val="90000"/>
              </a:lnSpc>
              <a:defRPr sz="3240">
                <a:solidFill>
                  <a:srgbClr val="215591"/>
                </a:solidFill>
                <a:latin typeface="Brandon Grotesque Bold"/>
                <a:ea typeface="Brandon Grotesque Bold"/>
                <a:cs typeface="Brandon Grotesque Bold"/>
                <a:sym typeface="Brandon Grotesque Bold"/>
              </a:defRPr>
            </a:lvl1pPr>
          </a:lstStyle>
          <a:p>
            <a:r>
              <a:t>Exercise 6</a:t>
            </a:r>
          </a:p>
        </p:txBody>
      </p:sp>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itle 3"/>
          <p:cNvSpPr txBox="1">
            <a:spLocks noGrp="1"/>
          </p:cNvSpPr>
          <p:nvPr>
            <p:ph type="title"/>
          </p:nvPr>
        </p:nvSpPr>
        <p:spPr>
          <a:prstGeom prst="rect">
            <a:avLst/>
          </a:prstGeom>
        </p:spPr>
        <p:txBody>
          <a:bodyPr/>
          <a:lstStyle>
            <a:lvl1pPr defTabSz="740663">
              <a:defRPr sz="3240"/>
            </a:lvl1pPr>
          </a:lstStyle>
          <a:p>
            <a:r>
              <a:t>Things you can do to take care of yourself:</a:t>
            </a:r>
          </a:p>
        </p:txBody>
      </p:sp>
      <p:sp>
        <p:nvSpPr>
          <p:cNvPr id="288" name="Content Placeholder 2"/>
          <p:cNvSpPr txBox="1">
            <a:spLocks noGrp="1"/>
          </p:cNvSpPr>
          <p:nvPr>
            <p:ph type="body" idx="1"/>
          </p:nvPr>
        </p:nvSpPr>
        <p:spPr>
          <a:xfrm>
            <a:off x="628650" y="1695163"/>
            <a:ext cx="7886700" cy="3857497"/>
          </a:xfrm>
          <a:prstGeom prst="rect">
            <a:avLst/>
          </a:prstGeom>
        </p:spPr>
        <p:txBody>
          <a:bodyPr>
            <a:normAutofit lnSpcReduction="10000"/>
          </a:bodyPr>
          <a:lstStyle/>
          <a:p>
            <a:pPr>
              <a:lnSpc>
                <a:spcPct val="81000"/>
              </a:lnSpc>
              <a:defRPr sz="2200">
                <a:solidFill>
                  <a:srgbClr val="000000"/>
                </a:solidFill>
                <a:latin typeface="Brandon Grotesque Regular"/>
                <a:ea typeface="Brandon Grotesque Regular"/>
                <a:cs typeface="Brandon Grotesque Regular"/>
                <a:sym typeface="Brandon Grotesque Regular"/>
              </a:defRPr>
            </a:pPr>
            <a:r>
              <a:t>Get sleep. </a:t>
            </a:r>
          </a:p>
          <a:p>
            <a:pPr>
              <a:lnSpc>
                <a:spcPct val="81000"/>
              </a:lnSpc>
              <a:defRPr sz="2200">
                <a:solidFill>
                  <a:srgbClr val="000000"/>
                </a:solidFill>
                <a:latin typeface="Brandon Grotesque Regular"/>
                <a:ea typeface="Brandon Grotesque Regular"/>
                <a:cs typeface="Brandon Grotesque Regular"/>
                <a:sym typeface="Brandon Grotesque Regular"/>
              </a:defRPr>
            </a:pPr>
            <a:r>
              <a:t>Talk about how your friend is affecting your life. </a:t>
            </a:r>
          </a:p>
          <a:p>
            <a:pPr>
              <a:lnSpc>
                <a:spcPct val="81000"/>
              </a:lnSpc>
              <a:defRPr sz="2200">
                <a:solidFill>
                  <a:srgbClr val="000000"/>
                </a:solidFill>
                <a:latin typeface="Brandon Grotesque Regular"/>
                <a:ea typeface="Brandon Grotesque Regular"/>
                <a:cs typeface="Brandon Grotesque Regular"/>
                <a:sym typeface="Brandon Grotesque Regular"/>
              </a:defRPr>
            </a:pPr>
            <a:r>
              <a:t>Exercise. </a:t>
            </a:r>
          </a:p>
          <a:p>
            <a:pPr>
              <a:lnSpc>
                <a:spcPct val="81000"/>
              </a:lnSpc>
              <a:defRPr sz="2200">
                <a:solidFill>
                  <a:srgbClr val="000000"/>
                </a:solidFill>
                <a:latin typeface="Brandon Grotesque Regular"/>
                <a:ea typeface="Brandon Grotesque Regular"/>
                <a:cs typeface="Brandon Grotesque Regular"/>
                <a:sym typeface="Brandon Grotesque Regular"/>
              </a:defRPr>
            </a:pPr>
            <a:r>
              <a:t>Make time for yourself. </a:t>
            </a:r>
          </a:p>
          <a:p>
            <a:pPr>
              <a:lnSpc>
                <a:spcPct val="81000"/>
              </a:lnSpc>
              <a:defRPr sz="2200">
                <a:solidFill>
                  <a:srgbClr val="000000"/>
                </a:solidFill>
                <a:latin typeface="Brandon Grotesque Regular"/>
                <a:ea typeface="Brandon Grotesque Regular"/>
                <a:cs typeface="Brandon Grotesque Regular"/>
                <a:sym typeface="Brandon Grotesque Regular"/>
              </a:defRPr>
            </a:pPr>
            <a:r>
              <a:t>Do something fun. </a:t>
            </a:r>
          </a:p>
          <a:p>
            <a:pPr>
              <a:lnSpc>
                <a:spcPct val="81000"/>
              </a:lnSpc>
              <a:defRPr sz="2200">
                <a:solidFill>
                  <a:srgbClr val="000000"/>
                </a:solidFill>
                <a:latin typeface="Brandon Grotesque Regular"/>
                <a:ea typeface="Brandon Grotesque Regular"/>
                <a:cs typeface="Brandon Grotesque Regular"/>
                <a:sym typeface="Brandon Grotesque Regular"/>
              </a:defRPr>
            </a:pPr>
            <a:r>
              <a:t>Write about your emotions. </a:t>
            </a:r>
          </a:p>
          <a:p>
            <a:pPr>
              <a:lnSpc>
                <a:spcPct val="81000"/>
              </a:lnSpc>
              <a:defRPr sz="2200">
                <a:solidFill>
                  <a:srgbClr val="000000"/>
                </a:solidFill>
                <a:latin typeface="Brandon Grotesque Regular"/>
                <a:ea typeface="Brandon Grotesque Regular"/>
                <a:cs typeface="Brandon Grotesque Regular"/>
                <a:sym typeface="Brandon Grotesque Regular"/>
              </a:defRPr>
            </a:pPr>
            <a:r>
              <a:t>See other friends or family. </a:t>
            </a:r>
          </a:p>
          <a:p>
            <a:pPr>
              <a:lnSpc>
                <a:spcPct val="81000"/>
              </a:lnSpc>
              <a:defRPr sz="2200">
                <a:solidFill>
                  <a:srgbClr val="000000"/>
                </a:solidFill>
                <a:latin typeface="Brandon Grotesque Regular"/>
                <a:ea typeface="Brandon Grotesque Regular"/>
                <a:cs typeface="Brandon Grotesque Regular"/>
                <a:sym typeface="Brandon Grotesque Regular"/>
              </a:defRPr>
            </a:pPr>
            <a:r>
              <a:t>Practice yoga or meditation. </a:t>
            </a:r>
          </a:p>
        </p:txBody>
      </p:sp>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Title 3"/>
          <p:cNvSpPr txBox="1">
            <a:spLocks noGrp="1"/>
          </p:cNvSpPr>
          <p:nvPr>
            <p:ph type="title"/>
          </p:nvPr>
        </p:nvSpPr>
        <p:spPr>
          <a:prstGeom prst="rect">
            <a:avLst/>
          </a:prstGeom>
        </p:spPr>
        <p:txBody>
          <a:bodyPr/>
          <a:lstStyle/>
          <a:p>
            <a:r>
              <a:t>Take-aways</a:t>
            </a:r>
          </a:p>
        </p:txBody>
      </p:sp>
      <p:sp>
        <p:nvSpPr>
          <p:cNvPr id="291" name="Content Placeholder 2"/>
          <p:cNvSpPr txBox="1">
            <a:spLocks noGrp="1"/>
          </p:cNvSpPr>
          <p:nvPr>
            <p:ph type="body" idx="1"/>
          </p:nvPr>
        </p:nvSpPr>
        <p:spPr>
          <a:xfrm>
            <a:off x="628650" y="1513503"/>
            <a:ext cx="7886700" cy="3830993"/>
          </a:xfrm>
          <a:prstGeom prst="rect">
            <a:avLst/>
          </a:prstGeom>
        </p:spPr>
        <p:txBody>
          <a:bodyPr>
            <a:normAutofit fontScale="92500" lnSpcReduction="20000"/>
          </a:bodyPr>
          <a:lstStyle/>
          <a:p>
            <a:pPr>
              <a:lnSpc>
                <a:spcPct val="110000"/>
              </a:lnSpc>
              <a:defRPr sz="2200">
                <a:solidFill>
                  <a:srgbClr val="000000"/>
                </a:solidFill>
                <a:latin typeface="Brandon Grotesque Regular"/>
                <a:ea typeface="Brandon Grotesque Regular"/>
                <a:cs typeface="Brandon Grotesque Regular"/>
                <a:sym typeface="Brandon Grotesque Regular"/>
              </a:defRPr>
            </a:pPr>
            <a:r>
              <a:t>When reaching out to a friend, it is important to establish trust and a system to be able to help. </a:t>
            </a:r>
          </a:p>
          <a:p>
            <a:pPr>
              <a:lnSpc>
                <a:spcPct val="110000"/>
              </a:lnSpc>
              <a:defRPr sz="2200">
                <a:solidFill>
                  <a:srgbClr val="000000"/>
                </a:solidFill>
                <a:latin typeface="Brandon Grotesque Regular"/>
                <a:ea typeface="Brandon Grotesque Regular"/>
                <a:cs typeface="Brandon Grotesque Regular"/>
                <a:sym typeface="Brandon Grotesque Regular"/>
              </a:defRPr>
            </a:pPr>
            <a:r>
              <a:t>Being aware of the person’s feelings and learning how to effectively engage him leads to more success in getting him the help he needs. </a:t>
            </a:r>
          </a:p>
          <a:p>
            <a:pPr>
              <a:lnSpc>
                <a:spcPct val="110000"/>
              </a:lnSpc>
              <a:defRPr sz="2200">
                <a:solidFill>
                  <a:srgbClr val="000000"/>
                </a:solidFill>
                <a:latin typeface="Brandon Grotesque Regular"/>
                <a:ea typeface="Brandon Grotesque Regular"/>
                <a:cs typeface="Brandon Grotesque Regular"/>
                <a:sym typeface="Brandon Grotesque Regular"/>
              </a:defRPr>
            </a:pPr>
            <a:r>
              <a:t>Remember you can’t be a friend’s therapist or psychologist, but you can be there to support them.</a:t>
            </a:r>
          </a:p>
          <a:p>
            <a:pPr>
              <a:lnSpc>
                <a:spcPct val="110000"/>
              </a:lnSpc>
              <a:defRPr sz="2200">
                <a:solidFill>
                  <a:srgbClr val="000000"/>
                </a:solidFill>
                <a:latin typeface="Brandon Grotesque Regular"/>
                <a:ea typeface="Brandon Grotesque Regular"/>
                <a:cs typeface="Brandon Grotesque Regular"/>
                <a:sym typeface="Brandon Grotesque Regular"/>
              </a:defRPr>
            </a:pPr>
            <a:r>
              <a:t>If your friend had a broken leg you would be able to get them food, help them get around campus and do other things for them, but you would not try to treat them. It’s important to remember who can provide mental health treatment. </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Box 1"/>
          <p:cNvSpPr txBox="1"/>
          <p:nvPr/>
        </p:nvSpPr>
        <p:spPr>
          <a:xfrm>
            <a:off x="513529" y="931071"/>
            <a:ext cx="8116942" cy="46166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3600" b="1">
                <a:solidFill>
                  <a:srgbClr val="005695"/>
                </a:solidFill>
                <a:latin typeface="Brandon Grotesque Bold"/>
                <a:ea typeface="Brandon Grotesque Bold"/>
                <a:cs typeface="Brandon Grotesque Bold"/>
                <a:sym typeface="Brandon Grotesque Bold"/>
              </a:defRPr>
            </a:pPr>
            <a:endParaRPr sz="2400">
              <a:solidFill>
                <a:schemeClr val="tx1"/>
              </a:solidFill>
              <a:latin typeface="Brandon Grotesque Regular" panose="020B0503020203060202" pitchFamily="34" charset="77"/>
            </a:endParaRPr>
          </a:p>
        </p:txBody>
      </p:sp>
      <p:sp>
        <p:nvSpPr>
          <p:cNvPr id="2" name="Title 1">
            <a:extLst>
              <a:ext uri="{FF2B5EF4-FFF2-40B4-BE49-F238E27FC236}">
                <a16:creationId xmlns:a16="http://schemas.microsoft.com/office/drawing/2014/main" id="{FD64C555-9CC1-B4FB-7260-55144F77178C}"/>
              </a:ext>
            </a:extLst>
          </p:cNvPr>
          <p:cNvSpPr>
            <a:spLocks noGrp="1"/>
          </p:cNvSpPr>
          <p:nvPr>
            <p:ph type="title"/>
          </p:nvPr>
        </p:nvSpPr>
        <p:spPr/>
        <p:txBody>
          <a:bodyPr>
            <a:normAutofit fontScale="90000"/>
          </a:bodyPr>
          <a:lstStyle/>
          <a:p>
            <a:r>
              <a:rPr lang="en-US"/>
              <a:t>The mental health crisis Is affecting young men differently:</a:t>
            </a:r>
          </a:p>
        </p:txBody>
      </p:sp>
      <p:sp>
        <p:nvSpPr>
          <p:cNvPr id="3" name="Text Placeholder 2">
            <a:extLst>
              <a:ext uri="{FF2B5EF4-FFF2-40B4-BE49-F238E27FC236}">
                <a16:creationId xmlns:a16="http://schemas.microsoft.com/office/drawing/2014/main" id="{2CB582FC-956D-B9C2-CFEA-7B44FB23F1DE}"/>
              </a:ext>
            </a:extLst>
          </p:cNvPr>
          <p:cNvSpPr>
            <a:spLocks noGrp="1"/>
          </p:cNvSpPr>
          <p:nvPr>
            <p:ph type="body" idx="1"/>
          </p:nvPr>
        </p:nvSpPr>
        <p:spPr>
          <a:xfrm>
            <a:off x="628650" y="2142982"/>
            <a:ext cx="7886700" cy="2572036"/>
          </a:xfrm>
        </p:spPr>
        <p:txBody>
          <a:bodyPr>
            <a:normAutofit/>
          </a:bodyPr>
          <a:lstStyle/>
          <a:p>
            <a:pPr>
              <a:defRPr sz="3600" b="1">
                <a:solidFill>
                  <a:srgbClr val="005695"/>
                </a:solidFill>
                <a:latin typeface="Brandon Grotesque Bold"/>
                <a:ea typeface="Brandon Grotesque Bold"/>
                <a:cs typeface="Brandon Grotesque Bold"/>
                <a:sym typeface="Brandon Grotesque Bold"/>
              </a:defRPr>
            </a:pPr>
            <a:r>
              <a:rPr lang="en-US" sz="2400">
                <a:solidFill>
                  <a:schemeClr val="tx1"/>
                </a:solidFill>
                <a:latin typeface="Brandon Grotesque Regular" panose="020B0503020203060202" pitchFamily="34" charset="77"/>
              </a:rPr>
              <a:t>Young men are five times more likely to die by suicide than young women. </a:t>
            </a:r>
          </a:p>
          <a:p>
            <a:pPr>
              <a:defRPr sz="3600" b="1">
                <a:solidFill>
                  <a:srgbClr val="005695"/>
                </a:solidFill>
                <a:latin typeface="Brandon Grotesque Bold"/>
                <a:ea typeface="Brandon Grotesque Bold"/>
                <a:cs typeface="Brandon Grotesque Bold"/>
                <a:sym typeface="Brandon Grotesque Bold"/>
              </a:defRPr>
            </a:pPr>
            <a:r>
              <a:rPr lang="en-US" sz="2400">
                <a:solidFill>
                  <a:schemeClr val="tx1"/>
                </a:solidFill>
                <a:latin typeface="Brandon Grotesque Regular" panose="020B0503020203060202" pitchFamily="34" charset="77"/>
              </a:rPr>
              <a:t>They are also more likely to live at home Into their late 20’s.</a:t>
            </a:r>
          </a:p>
          <a:p>
            <a:pPr>
              <a:defRPr sz="3600" b="1">
                <a:solidFill>
                  <a:srgbClr val="005695"/>
                </a:solidFill>
                <a:latin typeface="Brandon Grotesque Bold"/>
                <a:ea typeface="Brandon Grotesque Bold"/>
                <a:cs typeface="Brandon Grotesque Bold"/>
                <a:sym typeface="Brandon Grotesque Bold"/>
              </a:defRPr>
            </a:pPr>
            <a:r>
              <a:rPr lang="en-US" sz="2400">
                <a:solidFill>
                  <a:schemeClr val="tx1"/>
                </a:solidFill>
                <a:latin typeface="Brandon Grotesque Regular" panose="020B0503020203060202" pitchFamily="34" charset="77"/>
              </a:rPr>
              <a:t>They are less likely to get bachelors, master’s and doctoral degrees than young women.</a:t>
            </a:r>
          </a:p>
        </p:txBody>
      </p:sp>
    </p:spTree>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Title 3"/>
          <p:cNvSpPr txBox="1">
            <a:spLocks noGrp="1"/>
          </p:cNvSpPr>
          <p:nvPr>
            <p:ph type="title"/>
          </p:nvPr>
        </p:nvSpPr>
        <p:spPr>
          <a:prstGeom prst="rect">
            <a:avLst/>
          </a:prstGeom>
        </p:spPr>
        <p:txBody>
          <a:bodyPr/>
          <a:lstStyle/>
          <a:p>
            <a:r>
              <a:t>Wrap-up</a:t>
            </a:r>
          </a:p>
        </p:txBody>
      </p:sp>
      <p:sp>
        <p:nvSpPr>
          <p:cNvPr id="294" name="Content Placeholder 2"/>
          <p:cNvSpPr txBox="1">
            <a:spLocks noGrp="1"/>
          </p:cNvSpPr>
          <p:nvPr>
            <p:ph type="body" idx="1"/>
          </p:nvPr>
        </p:nvSpPr>
        <p:spPr>
          <a:prstGeom prst="rect">
            <a:avLst/>
          </a:prstGeom>
        </p:spPr>
        <p:txBody>
          <a:bodyPr/>
          <a:lstStyle/>
          <a:p>
            <a:pPr>
              <a:defRPr sz="2200">
                <a:solidFill>
                  <a:srgbClr val="000000"/>
                </a:solidFill>
                <a:latin typeface="Brandon Grotesque Regular"/>
                <a:ea typeface="Brandon Grotesque Regular"/>
                <a:cs typeface="Brandon Grotesque Regular"/>
                <a:sym typeface="Brandon Grotesque Regular"/>
              </a:defRPr>
            </a:pPr>
            <a:r>
              <a:t>Mental health challenges are extremely individualized. It can be hard to know exactly how to reach someone. </a:t>
            </a:r>
          </a:p>
          <a:p>
            <a:pPr>
              <a:defRPr sz="2200">
                <a:solidFill>
                  <a:srgbClr val="000000"/>
                </a:solidFill>
                <a:latin typeface="Brandon Grotesque Regular"/>
                <a:ea typeface="Brandon Grotesque Regular"/>
                <a:cs typeface="Brandon Grotesque Regular"/>
                <a:sym typeface="Brandon Grotesque Regular"/>
              </a:defRPr>
            </a:pPr>
            <a:r>
              <a:t>If you’re concerned about a friend or family member, one of the best things you can do is go to the counseling center and talk to a counselor about the person to find out more about your options.</a:t>
            </a: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Title 4"/>
          <p:cNvSpPr txBox="1">
            <a:spLocks noGrp="1"/>
          </p:cNvSpPr>
          <p:nvPr>
            <p:ph type="title"/>
          </p:nvPr>
        </p:nvSpPr>
        <p:spPr>
          <a:prstGeom prst="rect">
            <a:avLst/>
          </a:prstGeom>
        </p:spPr>
        <p:txBody>
          <a:bodyPr/>
          <a:lstStyle/>
          <a:p>
            <a:r>
              <a:t>Exercise 7</a:t>
            </a:r>
          </a:p>
        </p:txBody>
      </p:sp>
      <p:sp>
        <p:nvSpPr>
          <p:cNvPr id="297" name="Content Placeholder 3"/>
          <p:cNvSpPr txBox="1">
            <a:spLocks noGrp="1"/>
          </p:cNvSpPr>
          <p:nvPr>
            <p:ph type="body" idx="1"/>
          </p:nvPr>
        </p:nvSpPr>
        <p:spPr>
          <a:prstGeom prst="rect">
            <a:avLst/>
          </a:prstGeom>
        </p:spPr>
        <p:txBody>
          <a:bodyPr>
            <a:normAutofit fontScale="92500"/>
          </a:bodyPr>
          <a:lstStyle/>
          <a:p>
            <a:pPr marL="210311" indent="-210311" defTabSz="841247">
              <a:lnSpc>
                <a:spcPct val="81000"/>
              </a:lnSpc>
              <a:spcBef>
                <a:spcPts val="900"/>
              </a:spcBef>
              <a:defRPr sz="2392">
                <a:solidFill>
                  <a:srgbClr val="000000"/>
                </a:solidFill>
                <a:latin typeface="Brandon Grotesque Regular"/>
                <a:ea typeface="Brandon Grotesque Regular"/>
                <a:cs typeface="Brandon Grotesque Regular"/>
                <a:sym typeface="Brandon Grotesque Regular"/>
              </a:defRPr>
            </a:pPr>
            <a:r>
              <a:t>Young men die by suicide at a rate 5 times higher than young women.</a:t>
            </a:r>
          </a:p>
          <a:p>
            <a:pPr marL="210311" indent="-210311" defTabSz="841247">
              <a:lnSpc>
                <a:spcPct val="81000"/>
              </a:lnSpc>
              <a:spcBef>
                <a:spcPts val="900"/>
              </a:spcBef>
              <a:defRPr sz="2392">
                <a:solidFill>
                  <a:srgbClr val="000000"/>
                </a:solidFill>
                <a:latin typeface="Brandon Grotesque Regular"/>
                <a:ea typeface="Brandon Grotesque Regular"/>
                <a:cs typeface="Brandon Grotesque Regular"/>
                <a:sym typeface="Brandon Grotesque Regular"/>
              </a:defRPr>
            </a:pPr>
            <a:r>
              <a:t>When a person is having suicidal thoughts, the steps we learned in exercise 6 change. The approach is more direct, and it’s vital to take action. </a:t>
            </a:r>
          </a:p>
          <a:p>
            <a:pPr marL="210311" indent="-210311" defTabSz="841247">
              <a:lnSpc>
                <a:spcPct val="81000"/>
              </a:lnSpc>
              <a:spcBef>
                <a:spcPts val="900"/>
              </a:spcBef>
              <a:defRPr sz="2392">
                <a:solidFill>
                  <a:srgbClr val="000000"/>
                </a:solidFill>
                <a:latin typeface="Brandon Grotesque Regular"/>
                <a:ea typeface="Brandon Grotesque Regular"/>
                <a:cs typeface="Brandon Grotesque Regular"/>
                <a:sym typeface="Brandon Grotesque Regular"/>
              </a:defRPr>
            </a:pPr>
            <a:r>
              <a:t>In many situations, people care about a friend, but don’t know what signs to look for that they may seriously be contemplating suicide. </a:t>
            </a:r>
          </a:p>
          <a:p>
            <a:pPr marL="210311" indent="-210311" defTabSz="841247">
              <a:lnSpc>
                <a:spcPct val="81000"/>
              </a:lnSpc>
              <a:spcBef>
                <a:spcPts val="900"/>
              </a:spcBef>
              <a:defRPr sz="2392">
                <a:solidFill>
                  <a:srgbClr val="000000"/>
                </a:solidFill>
                <a:latin typeface="Brandon Grotesque Regular"/>
                <a:ea typeface="Brandon Grotesque Regular"/>
                <a:cs typeface="Brandon Grotesque Regular"/>
                <a:sym typeface="Brandon Grotesque Regular"/>
              </a:defRPr>
            </a:pPr>
            <a:r>
              <a:t>In your small groups write down all of the warning signs that you know for someone who is contemplating suicide. </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itle 1"/>
          <p:cNvSpPr txBox="1">
            <a:spLocks noGrp="1"/>
          </p:cNvSpPr>
          <p:nvPr>
            <p:ph type="title"/>
          </p:nvPr>
        </p:nvSpPr>
        <p:spPr>
          <a:prstGeom prst="rect">
            <a:avLst/>
          </a:prstGeom>
        </p:spPr>
        <p:txBody>
          <a:bodyPr/>
          <a:lstStyle/>
          <a:p>
            <a:r>
              <a:t>Share</a:t>
            </a:r>
          </a:p>
        </p:txBody>
      </p:sp>
      <p:sp>
        <p:nvSpPr>
          <p:cNvPr id="300" name="Content Placeholder 3"/>
          <p:cNvSpPr txBox="1">
            <a:spLocks noGrp="1"/>
          </p:cNvSpPr>
          <p:nvPr>
            <p:ph type="body" idx="1"/>
          </p:nvPr>
        </p:nvSpPr>
        <p:spPr>
          <a:prstGeom prst="rect">
            <a:avLst/>
          </a:prstGeom>
        </p:spPr>
        <p:txBody>
          <a:bodyPr/>
          <a:lstStyle/>
          <a:p>
            <a:pPr>
              <a:defRPr>
                <a:solidFill>
                  <a:srgbClr val="004474"/>
                </a:solidFill>
              </a:defRPr>
            </a:pPr>
            <a:r>
              <a:t>Now let’s come back together and make a list of the warning signs together. </a:t>
            </a:r>
          </a:p>
          <a:p>
            <a:pPr>
              <a:defRPr>
                <a:solidFill>
                  <a:srgbClr val="004474"/>
                </a:solidFill>
              </a:defRPr>
            </a:pPr>
            <a:r>
              <a:t>Call them out and I’ll write them down. </a:t>
            </a:r>
          </a:p>
        </p:txBody>
      </p:sp>
    </p:spTree>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Title 3"/>
          <p:cNvSpPr txBox="1">
            <a:spLocks noGrp="1"/>
          </p:cNvSpPr>
          <p:nvPr>
            <p:ph type="title"/>
          </p:nvPr>
        </p:nvSpPr>
        <p:spPr>
          <a:xfrm>
            <a:off x="529589" y="668313"/>
            <a:ext cx="7985761" cy="713248"/>
          </a:xfrm>
          <a:prstGeom prst="rect">
            <a:avLst/>
          </a:prstGeom>
        </p:spPr>
        <p:txBody>
          <a:bodyPr/>
          <a:lstStyle>
            <a:lvl1pPr>
              <a:spcBef>
                <a:spcPts val="600"/>
              </a:spcBef>
            </a:lvl1pPr>
          </a:lstStyle>
          <a:p>
            <a:r>
              <a:t>Warning Signs For Suicide</a:t>
            </a:r>
          </a:p>
        </p:txBody>
      </p:sp>
      <p:sp>
        <p:nvSpPr>
          <p:cNvPr id="303" name="Rectangle 5"/>
          <p:cNvSpPr txBox="1"/>
          <p:nvPr/>
        </p:nvSpPr>
        <p:spPr>
          <a:xfrm>
            <a:off x="529589" y="1473894"/>
            <a:ext cx="3642361" cy="42780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Talking about wanting to kill himself, or saying he wishes he was dead</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Looking for a way to kill themselves, such as hoarding medicine or buying a gun</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Talking about a specific suicide plan</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Consistently feeling hopeless or having no reason to live</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Feeling trapped, desperate or needing to escape from an intolerable situation</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Having the feeling of being a burden to others</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Feeling humiliated</a:t>
            </a:r>
          </a:p>
        </p:txBody>
      </p:sp>
      <p:sp>
        <p:nvSpPr>
          <p:cNvPr id="304" name="Rectangle 6"/>
          <p:cNvSpPr txBox="1"/>
          <p:nvPr/>
        </p:nvSpPr>
        <p:spPr>
          <a:xfrm>
            <a:off x="4727216" y="1381561"/>
            <a:ext cx="3642360" cy="431913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Having intense anxiety and/or panic attacks</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Losing interest in things, or losing the ability to experience pleasure</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Insomnia</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Becoming socially isolated and withdrawn from friends, family and others</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Acting irritable or agitated in a highly unusual manner </a:t>
            </a:r>
          </a:p>
          <a:p>
            <a:pPr marL="285750" indent="-285750">
              <a:spcBef>
                <a:spcPts val="800"/>
              </a:spcBef>
              <a:spcAft>
                <a:spcPts val="800"/>
              </a:spcAft>
              <a:buSzPct val="100000"/>
              <a:buFont typeface="Arial"/>
              <a:buChar char="•"/>
              <a:defRPr sz="1700"/>
            </a:pPr>
            <a:r>
              <a:rPr sz="1600">
                <a:latin typeface="Brandon Grotesque Regular" panose="020B0503020203060202" pitchFamily="34" charset="77"/>
              </a:rPr>
              <a:t>Showing rage, or talking about seeking revenge for being victimized or rejected, whether or not the situations the person describes seem real</a:t>
            </a:r>
          </a:p>
        </p:txBody>
      </p:sp>
    </p:spTree>
  </p:cSld>
  <p:clrMapOvr>
    <a:masterClrMapping/>
  </p:clrMapOvr>
  <p:transition spd="slow">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TextBox 4"/>
          <p:cNvSpPr txBox="1"/>
          <p:nvPr/>
        </p:nvSpPr>
        <p:spPr>
          <a:xfrm>
            <a:off x="960119" y="533400"/>
            <a:ext cx="7223761" cy="4597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2400">
                <a:solidFill>
                  <a:srgbClr val="004474"/>
                </a:solidFill>
                <a:latin typeface="Brandon Grotesque Regular"/>
                <a:ea typeface="Brandon Grotesque Regular"/>
                <a:cs typeface="Brandon Grotesque Regular"/>
                <a:sym typeface="Brandon Grotesque"/>
              </a:defRPr>
            </a:lvl1pPr>
          </a:lstStyle>
          <a:p>
            <a:r>
              <a:t>Steps to Take When Someone is Suicidal</a:t>
            </a:r>
          </a:p>
        </p:txBody>
      </p:sp>
      <p:sp>
        <p:nvSpPr>
          <p:cNvPr id="307" name="TextBox 5"/>
          <p:cNvSpPr txBox="1"/>
          <p:nvPr/>
        </p:nvSpPr>
        <p:spPr>
          <a:xfrm>
            <a:off x="1112519" y="2655213"/>
            <a:ext cx="6910797" cy="28346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2000">
                <a:latin typeface="Brandon Grotesque Regular"/>
                <a:ea typeface="Brandon Grotesque Regular"/>
                <a:cs typeface="Brandon Grotesque Regular"/>
                <a:sym typeface="Brandon Grotesque"/>
              </a:defRPr>
            </a:pPr>
            <a:r>
              <a:t>Try to get them to a professional.</a:t>
            </a:r>
            <a:br>
              <a:rPr/>
            </a:br>
            <a:endParaRPr/>
          </a:p>
          <a:p>
            <a:pPr algn="ctr">
              <a:defRPr sz="2000">
                <a:latin typeface="Brandon Grotesque Regular"/>
                <a:ea typeface="Brandon Grotesque Regular"/>
                <a:cs typeface="Brandon Grotesque Regular"/>
                <a:sym typeface="Brandon Grotesque"/>
              </a:defRPr>
            </a:pPr>
            <a:r>
              <a:t>Know the warning signs.</a:t>
            </a:r>
          </a:p>
          <a:p>
            <a:pPr algn="ctr">
              <a:defRPr sz="2000">
                <a:latin typeface="Brandon Grotesque Regular"/>
                <a:ea typeface="Brandon Grotesque Regular"/>
                <a:cs typeface="Brandon Grotesque Regular"/>
                <a:sym typeface="Brandon Grotesque"/>
              </a:defRPr>
            </a:pPr>
            <a:endParaRPr/>
          </a:p>
          <a:p>
            <a:pPr algn="ctr">
              <a:defRPr sz="2000">
                <a:latin typeface="Brandon Grotesque Regular"/>
                <a:ea typeface="Brandon Grotesque Regular"/>
                <a:cs typeface="Brandon Grotesque Regular"/>
                <a:sym typeface="Brandon Grotesque"/>
              </a:defRPr>
            </a:pPr>
            <a:r>
              <a:t>Don’t handle the person alone.</a:t>
            </a:r>
          </a:p>
          <a:p>
            <a:pPr algn="ctr">
              <a:defRPr sz="2000">
                <a:latin typeface="Brandon Grotesque Regular"/>
                <a:ea typeface="Brandon Grotesque Regular"/>
                <a:cs typeface="Brandon Grotesque Regular"/>
                <a:sym typeface="Brandon Grotesque"/>
              </a:defRPr>
            </a:pPr>
            <a:endParaRPr/>
          </a:p>
          <a:p>
            <a:pPr algn="ctr">
              <a:defRPr sz="2000">
                <a:latin typeface="Brandon Grotesque Regular"/>
                <a:ea typeface="Brandon Grotesque Regular"/>
                <a:cs typeface="Brandon Grotesque Regular"/>
                <a:sym typeface="Brandon Grotesque"/>
              </a:defRPr>
            </a:pPr>
            <a:r>
              <a:t>Be direct with your questions about suicide.</a:t>
            </a:r>
          </a:p>
          <a:p>
            <a:pPr algn="ctr">
              <a:defRPr sz="2000">
                <a:latin typeface="Brandon Grotesque Regular"/>
                <a:ea typeface="Brandon Grotesque Regular"/>
                <a:cs typeface="Brandon Grotesque Regular"/>
                <a:sym typeface="Brandon Grotesque"/>
              </a:defRPr>
            </a:pPr>
            <a:endParaRPr/>
          </a:p>
          <a:p>
            <a:pPr algn="ctr">
              <a:defRPr sz="2000">
                <a:latin typeface="Brandon Grotesque Regular"/>
                <a:ea typeface="Brandon Grotesque Regular"/>
                <a:cs typeface="Brandon Grotesque Regular"/>
                <a:sym typeface="Brandon Grotesque"/>
              </a:defRPr>
            </a:pPr>
            <a:r>
              <a:t>Don’t judge.</a:t>
            </a:r>
          </a:p>
        </p:txBody>
      </p:sp>
      <p:pic>
        <p:nvPicPr>
          <p:cNvPr id="308" name="Picture 6" descr="Picture 6"/>
          <p:cNvPicPr>
            <a:picLocks noChangeAspect="1"/>
          </p:cNvPicPr>
          <p:nvPr/>
        </p:nvPicPr>
        <p:blipFill>
          <a:blip r:embed="rId2"/>
          <a:srcRect r="28683"/>
          <a:stretch>
            <a:fillRect/>
          </a:stretch>
        </p:blipFill>
        <p:spPr>
          <a:xfrm>
            <a:off x="2212180" y="1368146"/>
            <a:ext cx="4564858" cy="731297"/>
          </a:xfrm>
          <a:prstGeom prst="rect">
            <a:avLst/>
          </a:prstGeom>
          <a:ln w="12700">
            <a:miter lim="400000"/>
          </a:ln>
        </p:spPr>
      </p:pic>
      <p:pic>
        <p:nvPicPr>
          <p:cNvPr id="309" name="Picture 7" descr="Picture 7"/>
          <p:cNvPicPr>
            <a:picLocks noChangeAspect="1"/>
          </p:cNvPicPr>
          <p:nvPr/>
        </p:nvPicPr>
        <p:blipFill>
          <a:blip r:embed="rId3"/>
          <a:stretch>
            <a:fillRect/>
          </a:stretch>
        </p:blipFill>
        <p:spPr>
          <a:xfrm flipV="1">
            <a:off x="2212181" y="1752600"/>
            <a:ext cx="914401" cy="346843"/>
          </a:xfrm>
          <a:prstGeom prst="rect">
            <a:avLst/>
          </a:prstGeom>
          <a:ln w="12700">
            <a:miter lim="400000"/>
          </a:ln>
        </p:spPr>
      </p:pic>
      <p:pic>
        <p:nvPicPr>
          <p:cNvPr id="310" name="Picture 8" descr="Picture 8"/>
          <p:cNvPicPr>
            <a:picLocks noChangeAspect="1"/>
          </p:cNvPicPr>
          <p:nvPr/>
        </p:nvPicPr>
        <p:blipFill>
          <a:blip r:embed="rId3"/>
          <a:stretch>
            <a:fillRect/>
          </a:stretch>
        </p:blipFill>
        <p:spPr>
          <a:xfrm>
            <a:off x="3124200" y="1368146"/>
            <a:ext cx="914400" cy="346843"/>
          </a:xfrm>
          <a:prstGeom prst="rect">
            <a:avLst/>
          </a:prstGeom>
          <a:ln w="12700">
            <a:miter lim="400000"/>
          </a:ln>
        </p:spPr>
      </p:pic>
      <p:pic>
        <p:nvPicPr>
          <p:cNvPr id="311" name="Picture 9" descr="Picture 9"/>
          <p:cNvPicPr>
            <a:picLocks noChangeAspect="1"/>
          </p:cNvPicPr>
          <p:nvPr/>
        </p:nvPicPr>
        <p:blipFill>
          <a:blip r:embed="rId3"/>
          <a:stretch>
            <a:fillRect/>
          </a:stretch>
        </p:blipFill>
        <p:spPr>
          <a:xfrm flipV="1">
            <a:off x="4038600" y="1752600"/>
            <a:ext cx="914400" cy="346843"/>
          </a:xfrm>
          <a:prstGeom prst="rect">
            <a:avLst/>
          </a:prstGeom>
          <a:ln w="12700">
            <a:miter lim="400000"/>
          </a:ln>
        </p:spPr>
      </p:pic>
      <p:pic>
        <p:nvPicPr>
          <p:cNvPr id="312" name="Picture 10" descr="Picture 10"/>
          <p:cNvPicPr>
            <a:picLocks noChangeAspect="1"/>
          </p:cNvPicPr>
          <p:nvPr/>
        </p:nvPicPr>
        <p:blipFill>
          <a:blip r:embed="rId3"/>
          <a:stretch>
            <a:fillRect/>
          </a:stretch>
        </p:blipFill>
        <p:spPr>
          <a:xfrm>
            <a:off x="4953000" y="1368146"/>
            <a:ext cx="914400" cy="346843"/>
          </a:xfrm>
          <a:prstGeom prst="rect">
            <a:avLst/>
          </a:prstGeom>
          <a:ln w="12700">
            <a:miter lim="400000"/>
          </a:ln>
        </p:spPr>
      </p:pic>
      <p:pic>
        <p:nvPicPr>
          <p:cNvPr id="313" name="Picture 11" descr="Picture 11"/>
          <p:cNvPicPr>
            <a:picLocks noChangeAspect="1"/>
          </p:cNvPicPr>
          <p:nvPr/>
        </p:nvPicPr>
        <p:blipFill>
          <a:blip r:embed="rId3"/>
          <a:stretch>
            <a:fillRect/>
          </a:stretch>
        </p:blipFill>
        <p:spPr>
          <a:xfrm flipV="1">
            <a:off x="5862637" y="1752600"/>
            <a:ext cx="914401" cy="346843"/>
          </a:xfrm>
          <a:prstGeom prst="rect">
            <a:avLst/>
          </a:prstGeom>
          <a:ln w="12700">
            <a:miter lim="400000"/>
          </a:ln>
        </p:spPr>
      </p:pic>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307">
                                            <p:bg/>
                                          </p:spTgt>
                                        </p:tgtEl>
                                        <p:attrNameLst>
                                          <p:attrName>style.visibility</p:attrName>
                                        </p:attrNameLst>
                                      </p:cBhvr>
                                      <p:to>
                                        <p:strVal val="visible"/>
                                      </p:to>
                                    </p:set>
                                    <p:animEffect transition="in" filter="fade">
                                      <p:cBhvr>
                                        <p:cTn id="7" dur="500"/>
                                        <p:tgtEl>
                                          <p:spTgt spid="307">
                                            <p:bg/>
                                          </p:spTgt>
                                        </p:tgtEl>
                                      </p:cBhvr>
                                    </p:animEffect>
                                  </p:childTnLst>
                                </p:cTn>
                              </p:par>
                              <p:par>
                                <p:cTn id="8" presetID="10" presetClass="entr" presetSubtype="0" fill="hold" grpId="0" nodeType="withEffect">
                                  <p:stCondLst>
                                    <p:cond delay="0"/>
                                  </p:stCondLst>
                                  <p:iterate>
                                    <p:tmAbs val="0"/>
                                  </p:iterate>
                                  <p:childTnLst>
                                    <p:set>
                                      <p:cBhvr>
                                        <p:cTn id="9" fill="hold"/>
                                        <p:tgtEl>
                                          <p:spTgt spid="307">
                                            <p:txEl>
                                              <p:pRg st="0" end="0"/>
                                            </p:txEl>
                                          </p:spTgt>
                                        </p:tgtEl>
                                        <p:attrNameLst>
                                          <p:attrName>style.visibility</p:attrName>
                                        </p:attrNameLst>
                                      </p:cBhvr>
                                      <p:to>
                                        <p:strVal val="visible"/>
                                      </p:to>
                                    </p:set>
                                    <p:animEffect transition="in" filter="fade">
                                      <p:cBhvr>
                                        <p:cTn id="10" dur="500"/>
                                        <p:tgtEl>
                                          <p:spTgt spid="307">
                                            <p:txEl>
                                              <p:pRg st="0" end="0"/>
                                            </p:txEl>
                                          </p:spTgt>
                                        </p:tgtEl>
                                      </p:cBhvr>
                                    </p:animEffect>
                                  </p:childTnLst>
                                </p:cTn>
                              </p:par>
                            </p:childTnLst>
                          </p:cTn>
                        </p:par>
                        <p:par>
                          <p:cTn id="11" fill="hold">
                            <p:stCondLst>
                              <p:cond delay="500"/>
                            </p:stCondLst>
                            <p:childTnLst>
                              <p:par>
                                <p:cTn id="12" presetID="10" presetClass="entr" fill="hold" grpId="0" nodeType="afterEffect">
                                  <p:stCondLst>
                                    <p:cond delay="0"/>
                                  </p:stCondLst>
                                  <p:iterate>
                                    <p:tmAbs val="0"/>
                                  </p:iterate>
                                  <p:childTnLst>
                                    <p:set>
                                      <p:cBhvr>
                                        <p:cTn id="13" fill="hold"/>
                                        <p:tgtEl>
                                          <p:spTgt spid="309"/>
                                        </p:tgtEl>
                                        <p:attrNameLst>
                                          <p:attrName>style.visibility</p:attrName>
                                        </p:attrNameLst>
                                      </p:cBhvr>
                                      <p:to>
                                        <p:strVal val="visible"/>
                                      </p:to>
                                    </p:set>
                                    <p:animEffect transition="in" filter="fade">
                                      <p:cBhvr>
                                        <p:cTn id="14" dur="500"/>
                                        <p:tgtEl>
                                          <p:spTgt spid="30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fill="hold" grpId="0" nodeType="clickEffect">
                                  <p:stCondLst>
                                    <p:cond delay="0"/>
                                  </p:stCondLst>
                                  <p:iterate>
                                    <p:tmAbs val="0"/>
                                  </p:iterate>
                                  <p:childTnLst>
                                    <p:set>
                                      <p:cBhvr>
                                        <p:cTn id="18" fill="hold"/>
                                        <p:tgtEl>
                                          <p:spTgt spid="307">
                                            <p:txEl>
                                              <p:pRg st="1" end="1"/>
                                            </p:txEl>
                                          </p:spTgt>
                                        </p:tgtEl>
                                        <p:attrNameLst>
                                          <p:attrName>style.visibility</p:attrName>
                                        </p:attrNameLst>
                                      </p:cBhvr>
                                      <p:to>
                                        <p:strVal val="visible"/>
                                      </p:to>
                                    </p:set>
                                    <p:animEffect transition="in" filter="fade">
                                      <p:cBhvr>
                                        <p:cTn id="19" dur="500"/>
                                        <p:tgtEl>
                                          <p:spTgt spid="307">
                                            <p:txEl>
                                              <p:pRg st="1" end="1"/>
                                            </p:txEl>
                                          </p:spTgt>
                                        </p:tgtEl>
                                      </p:cBhvr>
                                    </p:animEffect>
                                  </p:childTnLst>
                                </p:cTn>
                              </p:par>
                            </p:childTnLst>
                          </p:cTn>
                        </p:par>
                        <p:par>
                          <p:cTn id="20" fill="hold">
                            <p:stCondLst>
                              <p:cond delay="500"/>
                            </p:stCondLst>
                            <p:childTnLst>
                              <p:par>
                                <p:cTn id="21" presetID="10" presetClass="entr" fill="hold" grpId="0" nodeType="afterEffect">
                                  <p:stCondLst>
                                    <p:cond delay="0"/>
                                  </p:stCondLst>
                                  <p:iterate>
                                    <p:tmAbs val="0"/>
                                  </p:iterate>
                                  <p:childTnLst>
                                    <p:set>
                                      <p:cBhvr>
                                        <p:cTn id="22" fill="hold"/>
                                        <p:tgtEl>
                                          <p:spTgt spid="310"/>
                                        </p:tgtEl>
                                        <p:attrNameLst>
                                          <p:attrName>style.visibility</p:attrName>
                                        </p:attrNameLst>
                                      </p:cBhvr>
                                      <p:to>
                                        <p:strVal val="visible"/>
                                      </p:to>
                                    </p:set>
                                    <p:animEffect transition="in" filter="fade">
                                      <p:cBhvr>
                                        <p:cTn id="23" dur="500"/>
                                        <p:tgtEl>
                                          <p:spTgt spid="310"/>
                                        </p:tgtEl>
                                      </p:cBhvr>
                                    </p:animEffect>
                                  </p:childTnLst>
                                </p:cTn>
                              </p:par>
                            </p:childTnLst>
                          </p:cTn>
                        </p:par>
                        <p:par>
                          <p:cTn id="24" fill="hold">
                            <p:stCondLst>
                              <p:cond delay="1000"/>
                            </p:stCondLst>
                            <p:childTnLst>
                              <p:par>
                                <p:cTn id="25" presetID="10" presetClass="entr" fill="hold" grpId="0" nodeType="afterEffect">
                                  <p:stCondLst>
                                    <p:cond delay="0"/>
                                  </p:stCondLst>
                                  <p:iterate>
                                    <p:tmAbs val="0"/>
                                  </p:iterate>
                                  <p:childTnLst>
                                    <p:set>
                                      <p:cBhvr>
                                        <p:cTn id="26" fill="hold"/>
                                        <p:tgtEl>
                                          <p:spTgt spid="307">
                                            <p:txEl>
                                              <p:pRg st="2" end="2"/>
                                            </p:txEl>
                                          </p:spTgt>
                                        </p:tgtEl>
                                        <p:attrNameLst>
                                          <p:attrName>style.visibility</p:attrName>
                                        </p:attrNameLst>
                                      </p:cBhvr>
                                      <p:to>
                                        <p:strVal val="visible"/>
                                      </p:to>
                                    </p:set>
                                    <p:animEffect transition="in" filter="fade">
                                      <p:cBhvr>
                                        <p:cTn id="27" dur="500"/>
                                        <p:tgtEl>
                                          <p:spTgt spid="30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fill="hold" grpId="0" nodeType="clickEffect">
                                  <p:stCondLst>
                                    <p:cond delay="0"/>
                                  </p:stCondLst>
                                  <p:iterate>
                                    <p:tmAbs val="0"/>
                                  </p:iterate>
                                  <p:childTnLst>
                                    <p:set>
                                      <p:cBhvr>
                                        <p:cTn id="31" fill="hold"/>
                                        <p:tgtEl>
                                          <p:spTgt spid="307">
                                            <p:txEl>
                                              <p:pRg st="3" end="3"/>
                                            </p:txEl>
                                          </p:spTgt>
                                        </p:tgtEl>
                                        <p:attrNameLst>
                                          <p:attrName>style.visibility</p:attrName>
                                        </p:attrNameLst>
                                      </p:cBhvr>
                                      <p:to>
                                        <p:strVal val="visible"/>
                                      </p:to>
                                    </p:set>
                                    <p:animEffect transition="in" filter="fade">
                                      <p:cBhvr>
                                        <p:cTn id="32" dur="500"/>
                                        <p:tgtEl>
                                          <p:spTgt spid="307">
                                            <p:txEl>
                                              <p:pRg st="3" end="3"/>
                                            </p:txEl>
                                          </p:spTgt>
                                        </p:tgtEl>
                                      </p:cBhvr>
                                    </p:animEffect>
                                  </p:childTnLst>
                                </p:cTn>
                              </p:par>
                            </p:childTnLst>
                          </p:cTn>
                        </p:par>
                        <p:par>
                          <p:cTn id="33" fill="hold">
                            <p:stCondLst>
                              <p:cond delay="500"/>
                            </p:stCondLst>
                            <p:childTnLst>
                              <p:par>
                                <p:cTn id="34" presetID="10" presetClass="entr" fill="hold" grpId="0" nodeType="afterEffect">
                                  <p:stCondLst>
                                    <p:cond delay="0"/>
                                  </p:stCondLst>
                                  <p:iterate>
                                    <p:tmAbs val="0"/>
                                  </p:iterate>
                                  <p:childTnLst>
                                    <p:set>
                                      <p:cBhvr>
                                        <p:cTn id="35" fill="hold"/>
                                        <p:tgtEl>
                                          <p:spTgt spid="311"/>
                                        </p:tgtEl>
                                        <p:attrNameLst>
                                          <p:attrName>style.visibility</p:attrName>
                                        </p:attrNameLst>
                                      </p:cBhvr>
                                      <p:to>
                                        <p:strVal val="visible"/>
                                      </p:to>
                                    </p:set>
                                    <p:animEffect transition="in" filter="fade">
                                      <p:cBhvr>
                                        <p:cTn id="36" dur="500"/>
                                        <p:tgtEl>
                                          <p:spTgt spid="311"/>
                                        </p:tgtEl>
                                      </p:cBhvr>
                                    </p:animEffect>
                                  </p:childTnLst>
                                </p:cTn>
                              </p:par>
                            </p:childTnLst>
                          </p:cTn>
                        </p:par>
                        <p:par>
                          <p:cTn id="37" fill="hold">
                            <p:stCondLst>
                              <p:cond delay="1000"/>
                            </p:stCondLst>
                            <p:childTnLst>
                              <p:par>
                                <p:cTn id="38" presetID="10" presetClass="entr" fill="hold" grpId="0" nodeType="afterEffect">
                                  <p:stCondLst>
                                    <p:cond delay="0"/>
                                  </p:stCondLst>
                                  <p:iterate>
                                    <p:tmAbs val="0"/>
                                  </p:iterate>
                                  <p:childTnLst>
                                    <p:set>
                                      <p:cBhvr>
                                        <p:cTn id="39" fill="hold"/>
                                        <p:tgtEl>
                                          <p:spTgt spid="307">
                                            <p:txEl>
                                              <p:pRg st="4" end="4"/>
                                            </p:txEl>
                                          </p:spTgt>
                                        </p:tgtEl>
                                        <p:attrNameLst>
                                          <p:attrName>style.visibility</p:attrName>
                                        </p:attrNameLst>
                                      </p:cBhvr>
                                      <p:to>
                                        <p:strVal val="visible"/>
                                      </p:to>
                                    </p:set>
                                    <p:animEffect transition="in" filter="fade">
                                      <p:cBhvr>
                                        <p:cTn id="40" dur="500"/>
                                        <p:tgtEl>
                                          <p:spTgt spid="30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fill="hold" grpId="0" nodeType="clickEffect">
                                  <p:stCondLst>
                                    <p:cond delay="0"/>
                                  </p:stCondLst>
                                  <p:iterate>
                                    <p:tmAbs val="0"/>
                                  </p:iterate>
                                  <p:childTnLst>
                                    <p:set>
                                      <p:cBhvr>
                                        <p:cTn id="44" fill="hold"/>
                                        <p:tgtEl>
                                          <p:spTgt spid="307">
                                            <p:txEl>
                                              <p:pRg st="5" end="5"/>
                                            </p:txEl>
                                          </p:spTgt>
                                        </p:tgtEl>
                                        <p:attrNameLst>
                                          <p:attrName>style.visibility</p:attrName>
                                        </p:attrNameLst>
                                      </p:cBhvr>
                                      <p:to>
                                        <p:strVal val="visible"/>
                                      </p:to>
                                    </p:set>
                                    <p:animEffect transition="in" filter="fade">
                                      <p:cBhvr>
                                        <p:cTn id="45" dur="500"/>
                                        <p:tgtEl>
                                          <p:spTgt spid="307">
                                            <p:txEl>
                                              <p:pRg st="5" end="5"/>
                                            </p:txEl>
                                          </p:spTgt>
                                        </p:tgtEl>
                                      </p:cBhvr>
                                    </p:animEffect>
                                  </p:childTnLst>
                                </p:cTn>
                              </p:par>
                            </p:childTnLst>
                          </p:cTn>
                        </p:par>
                        <p:par>
                          <p:cTn id="46" fill="hold">
                            <p:stCondLst>
                              <p:cond delay="500"/>
                            </p:stCondLst>
                            <p:childTnLst>
                              <p:par>
                                <p:cTn id="47" presetID="10" presetClass="entr" fill="hold" grpId="0" nodeType="afterEffect">
                                  <p:stCondLst>
                                    <p:cond delay="0"/>
                                  </p:stCondLst>
                                  <p:iterate>
                                    <p:tmAbs val="0"/>
                                  </p:iterate>
                                  <p:childTnLst>
                                    <p:set>
                                      <p:cBhvr>
                                        <p:cTn id="48" fill="hold"/>
                                        <p:tgtEl>
                                          <p:spTgt spid="312"/>
                                        </p:tgtEl>
                                        <p:attrNameLst>
                                          <p:attrName>style.visibility</p:attrName>
                                        </p:attrNameLst>
                                      </p:cBhvr>
                                      <p:to>
                                        <p:strVal val="visible"/>
                                      </p:to>
                                    </p:set>
                                    <p:animEffect transition="in" filter="fade">
                                      <p:cBhvr>
                                        <p:cTn id="49" dur="500"/>
                                        <p:tgtEl>
                                          <p:spTgt spid="312"/>
                                        </p:tgtEl>
                                      </p:cBhvr>
                                    </p:animEffect>
                                  </p:childTnLst>
                                </p:cTn>
                              </p:par>
                            </p:childTnLst>
                          </p:cTn>
                        </p:par>
                        <p:par>
                          <p:cTn id="50" fill="hold">
                            <p:stCondLst>
                              <p:cond delay="1000"/>
                            </p:stCondLst>
                            <p:childTnLst>
                              <p:par>
                                <p:cTn id="51" presetID="10" presetClass="entr" fill="hold" grpId="0" nodeType="afterEffect">
                                  <p:stCondLst>
                                    <p:cond delay="0"/>
                                  </p:stCondLst>
                                  <p:iterate>
                                    <p:tmAbs val="0"/>
                                  </p:iterate>
                                  <p:childTnLst>
                                    <p:set>
                                      <p:cBhvr>
                                        <p:cTn id="52" fill="hold"/>
                                        <p:tgtEl>
                                          <p:spTgt spid="307">
                                            <p:txEl>
                                              <p:pRg st="6" end="6"/>
                                            </p:txEl>
                                          </p:spTgt>
                                        </p:tgtEl>
                                        <p:attrNameLst>
                                          <p:attrName>style.visibility</p:attrName>
                                        </p:attrNameLst>
                                      </p:cBhvr>
                                      <p:to>
                                        <p:strVal val="visible"/>
                                      </p:to>
                                    </p:set>
                                    <p:animEffect transition="in" filter="fade">
                                      <p:cBhvr>
                                        <p:cTn id="53" dur="500"/>
                                        <p:tgtEl>
                                          <p:spTgt spid="307">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fill="hold" grpId="0" nodeType="clickEffect">
                                  <p:stCondLst>
                                    <p:cond delay="0"/>
                                  </p:stCondLst>
                                  <p:iterate>
                                    <p:tmAbs val="0"/>
                                  </p:iterate>
                                  <p:childTnLst>
                                    <p:set>
                                      <p:cBhvr>
                                        <p:cTn id="57" fill="hold"/>
                                        <p:tgtEl>
                                          <p:spTgt spid="307">
                                            <p:txEl>
                                              <p:pRg st="7" end="7"/>
                                            </p:txEl>
                                          </p:spTgt>
                                        </p:tgtEl>
                                        <p:attrNameLst>
                                          <p:attrName>style.visibility</p:attrName>
                                        </p:attrNameLst>
                                      </p:cBhvr>
                                      <p:to>
                                        <p:strVal val="visible"/>
                                      </p:to>
                                    </p:set>
                                    <p:animEffect transition="in" filter="fade">
                                      <p:cBhvr>
                                        <p:cTn id="58" dur="500"/>
                                        <p:tgtEl>
                                          <p:spTgt spid="307">
                                            <p:txEl>
                                              <p:pRg st="7" end="7"/>
                                            </p:txEl>
                                          </p:spTgt>
                                        </p:tgtEl>
                                      </p:cBhvr>
                                    </p:animEffect>
                                  </p:childTnLst>
                                </p:cTn>
                              </p:par>
                            </p:childTnLst>
                          </p:cTn>
                        </p:par>
                        <p:par>
                          <p:cTn id="59" fill="hold">
                            <p:stCondLst>
                              <p:cond delay="500"/>
                            </p:stCondLst>
                            <p:childTnLst>
                              <p:par>
                                <p:cTn id="60" presetID="10" presetClass="entr" fill="hold" grpId="0" nodeType="afterEffect">
                                  <p:stCondLst>
                                    <p:cond delay="0"/>
                                  </p:stCondLst>
                                  <p:iterate>
                                    <p:tmAbs val="0"/>
                                  </p:iterate>
                                  <p:childTnLst>
                                    <p:set>
                                      <p:cBhvr>
                                        <p:cTn id="61" fill="hold"/>
                                        <p:tgtEl>
                                          <p:spTgt spid="313"/>
                                        </p:tgtEl>
                                        <p:attrNameLst>
                                          <p:attrName>style.visibility</p:attrName>
                                        </p:attrNameLst>
                                      </p:cBhvr>
                                      <p:to>
                                        <p:strVal val="visible"/>
                                      </p:to>
                                    </p:set>
                                    <p:animEffect transition="in" filter="fade">
                                      <p:cBhvr>
                                        <p:cTn id="62" dur="5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 grpId="0" build="p" bldLvl="5" animBg="1" advAuto="0"/>
      <p:bldP spid="309" grpId="0" animBg="1" advAuto="0"/>
      <p:bldP spid="310" grpId="0" animBg="1" advAuto="0"/>
      <p:bldP spid="311" grpId="0" animBg="1" advAuto="0"/>
      <p:bldP spid="312" grpId="0" animBg="1" advAuto="0"/>
      <p:bldP spid="313" grpId="0" animBg="1" advAuto="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3B8A1-0CB3-24A3-9FB1-93E1DED92BE4}"/>
              </a:ext>
            </a:extLst>
          </p:cNvPr>
          <p:cNvSpPr>
            <a:spLocks noGrp="1"/>
          </p:cNvSpPr>
          <p:nvPr>
            <p:ph type="title"/>
          </p:nvPr>
        </p:nvSpPr>
        <p:spPr/>
        <p:txBody>
          <a:bodyPr>
            <a:normAutofit fontScale="90000"/>
          </a:bodyPr>
          <a:lstStyle/>
          <a:p>
            <a:r>
              <a:rPr lang="en-US"/>
              <a:t>Steps to Take When Someone is Suicidal</a:t>
            </a:r>
            <a:br>
              <a:rPr lang="en-US"/>
            </a:br>
            <a:endParaRPr lang="en-US"/>
          </a:p>
        </p:txBody>
      </p:sp>
      <p:sp>
        <p:nvSpPr>
          <p:cNvPr id="3" name="Text Placeholder 2">
            <a:extLst>
              <a:ext uri="{FF2B5EF4-FFF2-40B4-BE49-F238E27FC236}">
                <a16:creationId xmlns:a16="http://schemas.microsoft.com/office/drawing/2014/main" id="{30AD8011-56AA-B2DA-A862-8E08881CAC9C}"/>
              </a:ext>
            </a:extLst>
          </p:cNvPr>
          <p:cNvSpPr>
            <a:spLocks noGrp="1"/>
          </p:cNvSpPr>
          <p:nvPr>
            <p:ph type="body" idx="1"/>
          </p:nvPr>
        </p:nvSpPr>
        <p:spPr>
          <a:xfrm>
            <a:off x="628650" y="1695163"/>
            <a:ext cx="7886700" cy="3579201"/>
          </a:xfrm>
        </p:spPr>
        <p:txBody>
          <a:bodyPr lIns="45719" tIns="45720" rIns="45719" bIns="45720" anchor="t">
            <a:normAutofit/>
          </a:bodyPr>
          <a:lstStyle/>
          <a:p>
            <a:pPr marL="0" indent="0">
              <a:spcBef>
                <a:spcPts val="1200"/>
              </a:spcBef>
              <a:buNone/>
              <a:defRPr sz="2300">
                <a:latin typeface="Brandon Grotesque Regular"/>
                <a:ea typeface="Brandon Grotesque Regular"/>
                <a:cs typeface="Brandon Grotesque Regular"/>
                <a:sym typeface="Brandon Grotesque"/>
              </a:defRPr>
            </a:pPr>
            <a:r>
              <a:rPr lang="en-US" b="1">
                <a:latin typeface="Brandon Grotesque Bold"/>
              </a:rPr>
              <a:t>Don’t Keep Secrets.</a:t>
            </a:r>
            <a:br>
              <a:rPr lang="en-US"/>
            </a:br>
            <a:r>
              <a:rPr lang="en-US" sz="2200">
                <a:solidFill>
                  <a:schemeClr val="tx1"/>
                </a:solidFill>
              </a:rPr>
              <a:t>If someone tells you he is thinking about suicide, you should share it with the chapter Archon or the counseling center.</a:t>
            </a:r>
          </a:p>
          <a:p>
            <a:pPr marL="0" indent="0">
              <a:spcBef>
                <a:spcPts val="1200"/>
              </a:spcBef>
              <a:buNone/>
              <a:defRPr sz="2300">
                <a:latin typeface="Brandon Grotesque Regular"/>
                <a:ea typeface="Brandon Grotesque Regular"/>
                <a:cs typeface="Brandon Grotesque Regular"/>
                <a:sym typeface="Brandon Grotesque"/>
              </a:defRPr>
            </a:pPr>
            <a:r>
              <a:rPr lang="en-US" b="1">
                <a:latin typeface="Brandon Grotesque Bold" panose="020B0503020203060202" pitchFamily="34" charset="77"/>
              </a:rPr>
              <a:t>Remove Harmful Objects. </a:t>
            </a:r>
            <a:br>
              <a:rPr lang="en-US"/>
            </a:br>
            <a:r>
              <a:rPr lang="en-US" sz="2200">
                <a:solidFill>
                  <a:schemeClr val="tx1"/>
                </a:solidFill>
              </a:rPr>
              <a:t>Remove guns or any access to lethal means, because young men often use more violent methods to take their own lives.</a:t>
            </a:r>
          </a:p>
          <a:p>
            <a:pPr marL="0" indent="0">
              <a:spcBef>
                <a:spcPts val="1200"/>
              </a:spcBef>
              <a:buNone/>
              <a:defRPr sz="2300">
                <a:latin typeface="Brandon Grotesque Regular"/>
                <a:ea typeface="Brandon Grotesque Regular"/>
                <a:cs typeface="Brandon Grotesque Regular"/>
                <a:sym typeface="Brandon Grotesque"/>
              </a:defRPr>
            </a:pPr>
            <a:r>
              <a:rPr lang="en-US" b="1">
                <a:latin typeface="Brandon Grotesque Bold"/>
              </a:rPr>
              <a:t>Never leave the person alone.</a:t>
            </a:r>
            <a:br>
              <a:rPr lang="en-US"/>
            </a:br>
            <a:r>
              <a:rPr lang="en-US" sz="2200">
                <a:solidFill>
                  <a:schemeClr val="tx1"/>
                </a:solidFill>
              </a:rPr>
              <a:t>When someone is suicidal it’s vital to make sure that someone is always with him</a:t>
            </a:r>
          </a:p>
        </p:txBody>
      </p:sp>
    </p:spTree>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itle 4"/>
          <p:cNvSpPr txBox="1">
            <a:spLocks noGrp="1"/>
          </p:cNvSpPr>
          <p:nvPr>
            <p:ph type="title"/>
          </p:nvPr>
        </p:nvSpPr>
        <p:spPr>
          <a:prstGeom prst="rect">
            <a:avLst/>
          </a:prstGeom>
        </p:spPr>
        <p:txBody>
          <a:bodyPr/>
          <a:lstStyle>
            <a:lvl1pPr defTabSz="841247">
              <a:defRPr sz="3680"/>
            </a:lvl1pPr>
          </a:lstStyle>
          <a:p>
            <a:r>
              <a:t>Conclusion</a:t>
            </a:r>
          </a:p>
        </p:txBody>
      </p:sp>
      <p:sp>
        <p:nvSpPr>
          <p:cNvPr id="319" name="Content Placeholder 3"/>
          <p:cNvSpPr txBox="1">
            <a:spLocks noGrp="1"/>
          </p:cNvSpPr>
          <p:nvPr>
            <p:ph type="body" idx="1"/>
          </p:nvPr>
        </p:nvSpPr>
        <p:spPr>
          <a:xfrm>
            <a:off x="628650" y="1599643"/>
            <a:ext cx="7886700" cy="3833748"/>
          </a:xfrm>
          <a:prstGeom prst="rect">
            <a:avLst/>
          </a:prstGeom>
        </p:spPr>
        <p:txBody>
          <a:bodyPr>
            <a:noAutofit/>
          </a:bodyPr>
          <a:lstStyle/>
          <a:p>
            <a:pPr marL="457200" indent="-317500" defTabSz="457200">
              <a:lnSpc>
                <a:spcPct val="100000"/>
              </a:lnSpc>
              <a:spcBef>
                <a:spcPts val="0"/>
              </a:spcBef>
              <a:buClr>
                <a:srgbClr val="212121"/>
              </a:buClr>
              <a:defRPr sz="2200">
                <a:solidFill>
                  <a:srgbClr val="212121"/>
                </a:solidFill>
                <a:latin typeface="Brandon Grotesque Black"/>
                <a:ea typeface="Brandon Grotesque Black"/>
                <a:cs typeface="Brandon Grotesque Black"/>
                <a:sym typeface="Brandon Grotesque Black"/>
              </a:defRPr>
            </a:pPr>
            <a:r>
              <a:rPr sz="2100">
                <a:latin typeface="Brandon Grotesque Regular" panose="020B0503020203060202" pitchFamily="34" charset="77"/>
              </a:rPr>
              <a:t>To create a space where truth, ultimate respect and friendship is at the core of the membership experience, you must take some time to highlight and appreciate where being a brother and mental health connect. </a:t>
            </a:r>
          </a:p>
          <a:p>
            <a:pPr marL="457200" indent="-317500" defTabSz="457200">
              <a:lnSpc>
                <a:spcPct val="100000"/>
              </a:lnSpc>
              <a:spcBef>
                <a:spcPts val="0"/>
              </a:spcBef>
              <a:buClr>
                <a:srgbClr val="212121"/>
              </a:buClr>
              <a:defRPr sz="2200">
                <a:solidFill>
                  <a:srgbClr val="212121"/>
                </a:solidFill>
                <a:latin typeface="Brandon Grotesque Black"/>
                <a:ea typeface="Brandon Grotesque Black"/>
                <a:cs typeface="Brandon Grotesque Black"/>
                <a:sym typeface="Brandon Grotesque Black"/>
              </a:defRPr>
            </a:pPr>
            <a:r>
              <a:rPr sz="2100">
                <a:latin typeface="Brandon Grotesque Regular" panose="020B0503020203060202" pitchFamily="34" charset="77"/>
              </a:rPr>
              <a:t>Truth and mental health connect when you are being honest with yourself and not just looking to place blame on other people but taking accountability for your own actions.</a:t>
            </a:r>
          </a:p>
          <a:p>
            <a:pPr marL="457200" indent="-317500" defTabSz="457200">
              <a:lnSpc>
                <a:spcPct val="100000"/>
              </a:lnSpc>
              <a:spcBef>
                <a:spcPts val="0"/>
              </a:spcBef>
              <a:buClr>
                <a:srgbClr val="212121"/>
              </a:buClr>
              <a:defRPr sz="2200">
                <a:solidFill>
                  <a:srgbClr val="212121"/>
                </a:solidFill>
                <a:latin typeface="Brandon Grotesque Black"/>
                <a:ea typeface="Brandon Grotesque Black"/>
                <a:cs typeface="Brandon Grotesque Black"/>
                <a:sym typeface="Brandon Grotesque Black"/>
              </a:defRPr>
            </a:pPr>
            <a:r>
              <a:rPr sz="2100">
                <a:latin typeface="Brandon Grotesque Regular" panose="020B0503020203060202" pitchFamily="34" charset="77"/>
              </a:rPr>
              <a:t>Take time to reflect and determine how much you are contributing to your chapter. Is that the best version of myself? Did I show up for my chapter when I could have? What was I doing when no one was watching? </a:t>
            </a:r>
          </a:p>
        </p:txBody>
      </p:sp>
    </p:spTree>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Title 4"/>
          <p:cNvSpPr txBox="1">
            <a:spLocks noGrp="1"/>
          </p:cNvSpPr>
          <p:nvPr>
            <p:ph type="title"/>
          </p:nvPr>
        </p:nvSpPr>
        <p:spPr>
          <a:prstGeom prst="rect">
            <a:avLst/>
          </a:prstGeom>
        </p:spPr>
        <p:txBody>
          <a:bodyPr/>
          <a:lstStyle>
            <a:lvl1pPr defTabSz="841247">
              <a:defRPr sz="3680"/>
            </a:lvl1pPr>
          </a:lstStyle>
          <a:p>
            <a:r>
              <a:t>Conclusion</a:t>
            </a:r>
          </a:p>
        </p:txBody>
      </p:sp>
      <p:sp>
        <p:nvSpPr>
          <p:cNvPr id="322" name="Content Placeholder 3"/>
          <p:cNvSpPr txBox="1">
            <a:spLocks noGrp="1"/>
          </p:cNvSpPr>
          <p:nvPr>
            <p:ph type="body" idx="1"/>
          </p:nvPr>
        </p:nvSpPr>
        <p:spPr>
          <a:prstGeom prst="rect">
            <a:avLst/>
          </a:prstGeom>
        </p:spPr>
        <p:txBody>
          <a:bodyPr>
            <a:normAutofit lnSpcReduction="10000"/>
          </a:bodyPr>
          <a:lstStyle/>
          <a:p>
            <a:pPr marL="457200" indent="-317500" defTabSz="457200">
              <a:lnSpc>
                <a:spcPct val="100000"/>
              </a:lnSpc>
              <a:spcBef>
                <a:spcPts val="0"/>
              </a:spcBef>
              <a:buClr>
                <a:srgbClr val="212121"/>
              </a:buClr>
              <a:defRPr sz="2500">
                <a:solidFill>
                  <a:srgbClr val="212121"/>
                </a:solidFill>
                <a:latin typeface="Brandon Grotesque Black"/>
                <a:ea typeface="Brandon Grotesque Black"/>
                <a:cs typeface="Brandon Grotesque Black"/>
                <a:sym typeface="Brandon Grotesque Black"/>
              </a:defRPr>
            </a:pPr>
            <a:r>
              <a:rPr>
                <a:latin typeface="Brandon Grotesque Regular" panose="020B0503020203060202" pitchFamily="34" charset="77"/>
              </a:rPr>
              <a:t>Ultimate respect and mental health connect in a couple ways. The first way is showing kindness to others, by having the sometimes difficult conversations about how we can be better for each other. The second is prioritizing taking care of yourself in order to provide the best care for others. You can’t pour from an empty cup.</a:t>
            </a:r>
          </a:p>
          <a:p>
            <a:pPr marL="457200" indent="-317500" defTabSz="457200">
              <a:lnSpc>
                <a:spcPct val="100000"/>
              </a:lnSpc>
              <a:spcBef>
                <a:spcPts val="0"/>
              </a:spcBef>
              <a:buClr>
                <a:srgbClr val="212121"/>
              </a:buClr>
              <a:defRPr sz="2500">
                <a:solidFill>
                  <a:srgbClr val="212121"/>
                </a:solidFill>
                <a:latin typeface="Brandon Grotesque Black"/>
                <a:ea typeface="Brandon Grotesque Black"/>
                <a:cs typeface="Brandon Grotesque Black"/>
                <a:sym typeface="Brandon Grotesque Black"/>
              </a:defRPr>
            </a:pPr>
            <a:r>
              <a:rPr>
                <a:latin typeface="Brandon Grotesque Regular" panose="020B0503020203060202" pitchFamily="34" charset="77"/>
              </a:rPr>
              <a:t>Lastly, mental health can be connected to friendship by caring, encouraging and empowering the person.</a:t>
            </a:r>
          </a:p>
        </p:txBody>
      </p:sp>
    </p:spTree>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Title 4"/>
          <p:cNvSpPr txBox="1">
            <a:spLocks noGrp="1"/>
          </p:cNvSpPr>
          <p:nvPr>
            <p:ph type="title"/>
          </p:nvPr>
        </p:nvSpPr>
        <p:spPr>
          <a:prstGeom prst="rect">
            <a:avLst/>
          </a:prstGeom>
        </p:spPr>
        <p:txBody>
          <a:bodyPr/>
          <a:lstStyle>
            <a:lvl1pPr defTabSz="841247">
              <a:defRPr sz="3680"/>
            </a:lvl1pPr>
          </a:lstStyle>
          <a:p>
            <a:r>
              <a:t>Conclusion</a:t>
            </a:r>
          </a:p>
        </p:txBody>
      </p:sp>
      <p:sp>
        <p:nvSpPr>
          <p:cNvPr id="325" name="Content Placeholder 3"/>
          <p:cNvSpPr txBox="1">
            <a:spLocks noGrp="1"/>
          </p:cNvSpPr>
          <p:nvPr>
            <p:ph type="body" idx="1"/>
          </p:nvPr>
        </p:nvSpPr>
        <p:spPr>
          <a:prstGeom prst="rect">
            <a:avLst/>
          </a:prstGeom>
        </p:spPr>
        <p:txBody>
          <a:bodyPr/>
          <a:lstStyle/>
          <a:p>
            <a:pPr marL="457200" indent="-317500" defTabSz="457200">
              <a:lnSpc>
                <a:spcPct val="100000"/>
              </a:lnSpc>
              <a:spcBef>
                <a:spcPts val="0"/>
              </a:spcBef>
              <a:buClr>
                <a:srgbClr val="212121"/>
              </a:buClr>
              <a:defRPr sz="2500">
                <a:solidFill>
                  <a:srgbClr val="212121"/>
                </a:solidFill>
                <a:latin typeface="Brandon Grotesque Black"/>
                <a:ea typeface="Brandon Grotesque Black"/>
                <a:cs typeface="Brandon Grotesque Black"/>
                <a:sym typeface="Brandon Grotesque Black"/>
              </a:defRPr>
            </a:pPr>
            <a:r>
              <a:rPr>
                <a:latin typeface="Brandon Grotesque Regular" panose="020B0503020203060202" pitchFamily="34" charset="77"/>
              </a:rPr>
              <a:t>Your chapter experience is shaped by you. You get what you put into it. This aligns with ultimate respect and friendship simultaneously. The one you nurture the most and invest in the most will be the most reciprocated. </a:t>
            </a:r>
          </a:p>
          <a:p>
            <a:pPr marL="457200" indent="-317500" defTabSz="457200">
              <a:lnSpc>
                <a:spcPct val="100000"/>
              </a:lnSpc>
              <a:spcBef>
                <a:spcPts val="0"/>
              </a:spcBef>
              <a:buClr>
                <a:srgbClr val="212121"/>
              </a:buClr>
              <a:defRPr sz="2500">
                <a:solidFill>
                  <a:srgbClr val="212121"/>
                </a:solidFill>
                <a:latin typeface="Brandon Grotesque Black"/>
                <a:ea typeface="Brandon Grotesque Black"/>
                <a:cs typeface="Brandon Grotesque Black"/>
                <a:sym typeface="Brandon Grotesque Black"/>
              </a:defRPr>
            </a:pPr>
            <a:r>
              <a:rPr>
                <a:latin typeface="Brandon Grotesque Regular" panose="020B0503020203060202" pitchFamily="34" charset="77"/>
              </a:rPr>
              <a:t>That goes for anything that we put our time and energy towards, especially your chapter of Pi Kappa Phi.</a:t>
            </a:r>
          </a:p>
        </p:txBody>
      </p:sp>
    </p:spTree>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Title 4"/>
          <p:cNvSpPr txBox="1">
            <a:spLocks noGrp="1"/>
          </p:cNvSpPr>
          <p:nvPr>
            <p:ph type="title"/>
          </p:nvPr>
        </p:nvSpPr>
        <p:spPr>
          <a:prstGeom prst="rect">
            <a:avLst/>
          </a:prstGeom>
        </p:spPr>
        <p:txBody>
          <a:bodyPr/>
          <a:lstStyle>
            <a:lvl1pPr defTabSz="841247">
              <a:defRPr sz="3680"/>
            </a:lvl1pPr>
          </a:lstStyle>
          <a:p>
            <a:r>
              <a:t>Conclusion</a:t>
            </a:r>
          </a:p>
        </p:txBody>
      </p:sp>
      <p:sp>
        <p:nvSpPr>
          <p:cNvPr id="328" name="Content Placeholder 3"/>
          <p:cNvSpPr txBox="1">
            <a:spLocks noGrp="1"/>
          </p:cNvSpPr>
          <p:nvPr>
            <p:ph type="body" idx="1"/>
          </p:nvPr>
        </p:nvSpPr>
        <p:spPr>
          <a:prstGeom prst="rect">
            <a:avLst/>
          </a:prstGeom>
        </p:spPr>
        <p:txBody>
          <a:bodyPr>
            <a:normAutofit/>
          </a:bodyPr>
          <a:lstStyle/>
          <a:p>
            <a:pPr marL="457200" indent="-317500" defTabSz="457200">
              <a:lnSpc>
                <a:spcPct val="100000"/>
              </a:lnSpc>
              <a:spcBef>
                <a:spcPts val="0"/>
              </a:spcBef>
              <a:buClr>
                <a:srgbClr val="212121"/>
              </a:buClr>
              <a:defRPr sz="2500">
                <a:solidFill>
                  <a:srgbClr val="212121"/>
                </a:solidFill>
                <a:latin typeface="Brandon Grotesque Black"/>
                <a:ea typeface="Brandon Grotesque Black"/>
                <a:cs typeface="Brandon Grotesque Black"/>
                <a:sym typeface="Brandon Grotesque Black"/>
              </a:defRPr>
            </a:pPr>
            <a:r>
              <a:rPr>
                <a:latin typeface="Brandon Grotesque Regular" panose="020B0503020203060202" pitchFamily="34" charset="77"/>
              </a:rPr>
              <a:t>Find the why as a driving force to leave with a sense of purpose and connection to one another. </a:t>
            </a:r>
          </a:p>
          <a:p>
            <a:pPr marL="457200" indent="-317500" defTabSz="457200">
              <a:lnSpc>
                <a:spcPct val="100000"/>
              </a:lnSpc>
              <a:spcBef>
                <a:spcPts val="0"/>
              </a:spcBef>
              <a:buClr>
                <a:srgbClr val="212121"/>
              </a:buClr>
              <a:defRPr sz="2500">
                <a:solidFill>
                  <a:srgbClr val="212121"/>
                </a:solidFill>
                <a:latin typeface="Brandon Grotesque Black"/>
                <a:ea typeface="Brandon Grotesque Black"/>
                <a:cs typeface="Brandon Grotesque Black"/>
                <a:sym typeface="Brandon Grotesque Black"/>
              </a:defRPr>
            </a:pPr>
            <a:r>
              <a:rPr>
                <a:latin typeface="Brandon Grotesque Regular" panose="020B0503020203060202" pitchFamily="34" charset="77"/>
              </a:rPr>
              <a:t>For our last few minutes together, I want you to think about how you will contribute to creating a positive mental health environment in the chapter and who you will check in with to be accountable. “I believe that my chapter can become an ideal chapter, and I shall do my share to make it so.”</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Box 4"/>
          <p:cNvSpPr txBox="1"/>
          <p:nvPr/>
        </p:nvSpPr>
        <p:spPr>
          <a:xfrm>
            <a:off x="1112519" y="1066800"/>
            <a:ext cx="6918961" cy="8280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2400" b="1">
                <a:solidFill>
                  <a:srgbClr val="005695"/>
                </a:solidFill>
                <a:latin typeface="Brandon Grotesque Bold"/>
                <a:ea typeface="Brandon Grotesque Bold"/>
                <a:cs typeface="Brandon Grotesque Bold"/>
                <a:sym typeface="Brandon Grotesque Bold"/>
              </a:defRPr>
            </a:lvl1pPr>
          </a:lstStyle>
          <a:p>
            <a:r>
              <a:t>OUTSIDE OF MENTAL HEALTH DISORDERS, STUDENTS ARE DEALING WITH:</a:t>
            </a:r>
          </a:p>
        </p:txBody>
      </p:sp>
      <p:sp>
        <p:nvSpPr>
          <p:cNvPr id="107" name="TextBox 1"/>
          <p:cNvSpPr txBox="1"/>
          <p:nvPr/>
        </p:nvSpPr>
        <p:spPr>
          <a:xfrm>
            <a:off x="998219" y="1266885"/>
            <a:ext cx="7147561" cy="452431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2400" b="1">
                <a:solidFill>
                  <a:srgbClr val="ECB842"/>
                </a:solidFill>
                <a:latin typeface="Brandon Grotesque Bold"/>
                <a:ea typeface="Brandon Grotesque Bold"/>
                <a:cs typeface="Brandon Grotesque Bold"/>
                <a:sym typeface="Brandon Grotesque Bold"/>
              </a:defRPr>
            </a:pPr>
            <a:r>
              <a:rPr sz="3200"/>
              <a:t>Lack of Sleep</a:t>
            </a:r>
          </a:p>
          <a:p>
            <a:pPr algn="ctr">
              <a:defRPr sz="2400" b="1">
                <a:solidFill>
                  <a:srgbClr val="ECB842"/>
                </a:solidFill>
                <a:latin typeface="Brandon Grotesque Bold"/>
                <a:ea typeface="Brandon Grotesque Bold"/>
                <a:cs typeface="Brandon Grotesque Bold"/>
                <a:sym typeface="Brandon Grotesque Bold"/>
              </a:defRPr>
            </a:pPr>
            <a:endParaRPr sz="3200"/>
          </a:p>
          <a:p>
            <a:pPr algn="ctr">
              <a:defRPr sz="2400" b="1">
                <a:solidFill>
                  <a:srgbClr val="ECB842"/>
                </a:solidFill>
                <a:latin typeface="Brandon Grotesque Bold"/>
                <a:ea typeface="Brandon Grotesque Bold"/>
                <a:cs typeface="Brandon Grotesque Bold"/>
                <a:sym typeface="Brandon Grotesque Bold"/>
              </a:defRPr>
            </a:pPr>
            <a:r>
              <a:rPr sz="3200"/>
              <a:t>Substance Abuse</a:t>
            </a:r>
          </a:p>
          <a:p>
            <a:pPr algn="ctr">
              <a:defRPr sz="2400" b="1">
                <a:solidFill>
                  <a:srgbClr val="ECB842"/>
                </a:solidFill>
                <a:latin typeface="Brandon Grotesque Bold"/>
                <a:ea typeface="Brandon Grotesque Bold"/>
                <a:cs typeface="Brandon Grotesque Bold"/>
                <a:sym typeface="Brandon Grotesque Bold"/>
              </a:defRPr>
            </a:pPr>
            <a:endParaRPr sz="3200"/>
          </a:p>
          <a:p>
            <a:pPr algn="ctr">
              <a:defRPr sz="2400" b="1">
                <a:solidFill>
                  <a:srgbClr val="ECB842"/>
                </a:solidFill>
                <a:latin typeface="Brandon Grotesque Bold"/>
                <a:ea typeface="Brandon Grotesque Bold"/>
                <a:cs typeface="Brandon Grotesque Bold"/>
                <a:sym typeface="Brandon Grotesque Bold"/>
              </a:defRPr>
            </a:pPr>
            <a:r>
              <a:rPr sz="3200"/>
              <a:t>Stress</a:t>
            </a:r>
          </a:p>
          <a:p>
            <a:pPr algn="ctr">
              <a:defRPr sz="2400" b="1">
                <a:solidFill>
                  <a:srgbClr val="ECB842"/>
                </a:solidFill>
                <a:latin typeface="Brandon Grotesque Bold"/>
                <a:ea typeface="Brandon Grotesque Bold"/>
                <a:cs typeface="Brandon Grotesque Bold"/>
                <a:sym typeface="Brandon Grotesque Bold"/>
              </a:defRPr>
            </a:pPr>
            <a:endParaRPr sz="3200"/>
          </a:p>
          <a:p>
            <a:pPr algn="ctr">
              <a:defRPr sz="2400" b="1">
                <a:solidFill>
                  <a:srgbClr val="ECB842"/>
                </a:solidFill>
                <a:latin typeface="Brandon Grotesque Bold"/>
                <a:ea typeface="Brandon Grotesque Bold"/>
                <a:cs typeface="Brandon Grotesque Bold"/>
                <a:sym typeface="Brandon Grotesque Bold"/>
              </a:defRPr>
            </a:pPr>
            <a:r>
              <a:rPr sz="3200"/>
              <a:t>Anger Control Problems</a:t>
            </a:r>
          </a:p>
          <a:p>
            <a:pPr algn="ctr">
              <a:defRPr sz="2400" b="1">
                <a:solidFill>
                  <a:srgbClr val="ECB842"/>
                </a:solidFill>
                <a:latin typeface="Brandon Grotesque Bold"/>
                <a:ea typeface="Brandon Grotesque Bold"/>
                <a:cs typeface="Brandon Grotesque Bold"/>
                <a:sym typeface="Brandon Grotesque Bold"/>
              </a:defRPr>
            </a:pPr>
            <a:endParaRPr sz="3200"/>
          </a:p>
          <a:p>
            <a:pPr algn="ctr">
              <a:defRPr sz="2400" b="1">
                <a:solidFill>
                  <a:srgbClr val="ECB842"/>
                </a:solidFill>
                <a:latin typeface="Brandon Grotesque Bold"/>
                <a:ea typeface="Brandon Grotesque Bold"/>
                <a:cs typeface="Brandon Grotesque Bold"/>
                <a:sym typeface="Brandon Grotesque Bold"/>
              </a:defRPr>
            </a:pPr>
            <a:r>
              <a:rPr sz="3200"/>
              <a:t>Isolation </a:t>
            </a:r>
          </a:p>
        </p:txBody>
      </p:sp>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106"/>
                                        </p:tgtEl>
                                        <p:attrNameLst>
                                          <p:attrName>style.visibility</p:attrName>
                                        </p:attrNameLst>
                                      </p:cBhvr>
                                      <p:to>
                                        <p:strVal val="visible"/>
                                      </p:to>
                                    </p:set>
                                    <p:animEffect transition="in" filter="fade">
                                      <p:cBhvr>
                                        <p:cTn id="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advAuto="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1A0C3-5A3A-EFCA-CE8A-10D6B52E470C}"/>
            </a:ext>
          </a:extLst>
        </p:cNvPr>
        <p:cNvGrpSpPr/>
        <p:nvPr/>
      </p:nvGrpSpPr>
      <p:grpSpPr>
        <a:xfrm>
          <a:off x="0" y="0"/>
          <a:ext cx="0" cy="0"/>
          <a:chOff x="0" y="0"/>
          <a:chExt cx="0" cy="0"/>
        </a:xfrm>
      </p:grpSpPr>
      <p:sp>
        <p:nvSpPr>
          <p:cNvPr id="89" name="Title 5">
            <a:extLst>
              <a:ext uri="{FF2B5EF4-FFF2-40B4-BE49-F238E27FC236}">
                <a16:creationId xmlns:a16="http://schemas.microsoft.com/office/drawing/2014/main" id="{07596C7E-5056-659B-AB51-B7FA01820D87}"/>
              </a:ext>
            </a:extLst>
          </p:cNvPr>
          <p:cNvSpPr txBox="1">
            <a:spLocks noGrp="1"/>
          </p:cNvSpPr>
          <p:nvPr>
            <p:ph type="title"/>
          </p:nvPr>
        </p:nvSpPr>
        <p:spPr>
          <a:xfrm>
            <a:off x="685800" y="1927365"/>
            <a:ext cx="7772400" cy="2387601"/>
          </a:xfrm>
          <a:prstGeom prst="rect">
            <a:avLst/>
          </a:prstGeom>
        </p:spPr>
        <p:txBody>
          <a:bodyPr/>
          <a:lstStyle/>
          <a:p>
            <a:pPr>
              <a:defRPr>
                <a:latin typeface="Brandon Grotesque Regular"/>
                <a:ea typeface="Brandon Grotesque Regular"/>
                <a:cs typeface="Brandon Grotesque Regular"/>
                <a:sym typeface="Brandon Grotesque"/>
              </a:defRPr>
            </a:pPr>
            <a:r>
              <a:rPr lang="en-US" b="1" dirty="0"/>
              <a:t>PROGRAM SURVEY</a:t>
            </a:r>
            <a:br>
              <a:rPr lang="en-US" dirty="0"/>
            </a:br>
            <a:endParaRPr sz="3000" dirty="0">
              <a:latin typeface="Brandon Grotesque Medium"/>
              <a:ea typeface="Brandon Grotesque Medium"/>
              <a:cs typeface="Brandon Grotesque Medium"/>
              <a:sym typeface="Brandon Grotesque Medium"/>
            </a:endParaRPr>
          </a:p>
        </p:txBody>
      </p:sp>
      <p:pic>
        <p:nvPicPr>
          <p:cNvPr id="90" name="Picture 8" descr="Picture 8">
            <a:extLst>
              <a:ext uri="{FF2B5EF4-FFF2-40B4-BE49-F238E27FC236}">
                <a16:creationId xmlns:a16="http://schemas.microsoft.com/office/drawing/2014/main" id="{A921E235-0708-C1A9-D36E-DFEA7FD99025}"/>
              </a:ext>
            </a:extLst>
          </p:cNvPr>
          <p:cNvPicPr>
            <a:picLocks noChangeAspect="1"/>
          </p:cNvPicPr>
          <p:nvPr/>
        </p:nvPicPr>
        <p:blipFill>
          <a:blip r:embed="rId2"/>
          <a:stretch>
            <a:fillRect/>
          </a:stretch>
        </p:blipFill>
        <p:spPr>
          <a:xfrm>
            <a:off x="762000" y="2240280"/>
            <a:ext cx="7620000" cy="685800"/>
          </a:xfrm>
          <a:prstGeom prst="rect">
            <a:avLst/>
          </a:prstGeom>
          <a:ln w="12700">
            <a:miter lim="400000"/>
          </a:ln>
        </p:spPr>
      </p:pic>
      <p:pic>
        <p:nvPicPr>
          <p:cNvPr id="3" name="Picture 2">
            <a:extLst>
              <a:ext uri="{FF2B5EF4-FFF2-40B4-BE49-F238E27FC236}">
                <a16:creationId xmlns:a16="http://schemas.microsoft.com/office/drawing/2014/main" id="{865F853C-859D-3F0B-5CE8-BD1D9D3ECF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5937" y="3931920"/>
            <a:ext cx="2743200" cy="2743200"/>
          </a:xfrm>
          <a:prstGeom prst="rect">
            <a:avLst/>
          </a:prstGeom>
        </p:spPr>
      </p:pic>
    </p:spTree>
    <p:extLst>
      <p:ext uri="{BB962C8B-B14F-4D97-AF65-F5344CB8AC3E}">
        <p14:creationId xmlns:p14="http://schemas.microsoft.com/office/powerpoint/2010/main" val="44665993"/>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26B8F-3E12-820F-94BE-E671C7D32392}"/>
            </a:ext>
          </a:extLst>
        </p:cNvPr>
        <p:cNvGrpSpPr/>
        <p:nvPr/>
      </p:nvGrpSpPr>
      <p:grpSpPr>
        <a:xfrm>
          <a:off x="0" y="0"/>
          <a:ext cx="0" cy="0"/>
          <a:chOff x="0" y="0"/>
          <a:chExt cx="0" cy="0"/>
        </a:xfrm>
      </p:grpSpPr>
      <p:sp>
        <p:nvSpPr>
          <p:cNvPr id="89" name="Title 5">
            <a:extLst>
              <a:ext uri="{FF2B5EF4-FFF2-40B4-BE49-F238E27FC236}">
                <a16:creationId xmlns:a16="http://schemas.microsoft.com/office/drawing/2014/main" id="{E0E2481B-3359-8A91-8E76-81FB5D203B31}"/>
              </a:ext>
            </a:extLst>
          </p:cNvPr>
          <p:cNvSpPr txBox="1">
            <a:spLocks noGrp="1"/>
          </p:cNvSpPr>
          <p:nvPr>
            <p:ph type="title"/>
          </p:nvPr>
        </p:nvSpPr>
        <p:spPr>
          <a:prstGeom prst="rect">
            <a:avLst/>
          </a:prstGeom>
        </p:spPr>
        <p:txBody>
          <a:bodyPr/>
          <a:lstStyle/>
          <a:p>
            <a:pPr>
              <a:defRPr>
                <a:latin typeface="Brandon Grotesque Regular"/>
                <a:ea typeface="Brandon Grotesque Regular"/>
                <a:cs typeface="Brandon Grotesque Regular"/>
                <a:sym typeface="Brandon Grotesque"/>
              </a:defRPr>
            </a:pPr>
            <a:r>
              <a:rPr b="1" dirty="0"/>
              <a:t>Behind Happy Faces</a:t>
            </a:r>
            <a:br>
              <a:rPr dirty="0"/>
            </a:br>
            <a:r>
              <a:rPr sz="3000" dirty="0">
                <a:latin typeface="Brandon Grotesque Medium"/>
                <a:ea typeface="Brandon Grotesque Medium"/>
                <a:cs typeface="Brandon Grotesque Medium"/>
                <a:sym typeface="Brandon Grotesque Medium"/>
              </a:rPr>
              <a:t>MENTAL HEALTH CURRICULUM</a:t>
            </a:r>
          </a:p>
        </p:txBody>
      </p:sp>
      <p:pic>
        <p:nvPicPr>
          <p:cNvPr id="90" name="Picture 8" descr="Picture 8">
            <a:extLst>
              <a:ext uri="{FF2B5EF4-FFF2-40B4-BE49-F238E27FC236}">
                <a16:creationId xmlns:a16="http://schemas.microsoft.com/office/drawing/2014/main" id="{6FF5D688-2A03-46B7-16F1-2B29CD1B7D6B}"/>
              </a:ext>
            </a:extLst>
          </p:cNvPr>
          <p:cNvPicPr>
            <a:picLocks noChangeAspect="1"/>
          </p:cNvPicPr>
          <p:nvPr/>
        </p:nvPicPr>
        <p:blipFill>
          <a:blip r:embed="rId2"/>
          <a:stretch>
            <a:fillRect/>
          </a:stretch>
        </p:blipFill>
        <p:spPr>
          <a:xfrm>
            <a:off x="762000" y="2743200"/>
            <a:ext cx="7620000" cy="685800"/>
          </a:xfrm>
          <a:prstGeom prst="rect">
            <a:avLst/>
          </a:prstGeom>
          <a:ln w="12700">
            <a:miter lim="400000"/>
          </a:ln>
        </p:spPr>
      </p:pic>
      <p:pic>
        <p:nvPicPr>
          <p:cNvPr id="3" name="Picture 2">
            <a:extLst>
              <a:ext uri="{FF2B5EF4-FFF2-40B4-BE49-F238E27FC236}">
                <a16:creationId xmlns:a16="http://schemas.microsoft.com/office/drawing/2014/main" id="{98A5696D-106A-6C21-5C1D-BAFFFC924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3180" y="5020361"/>
            <a:ext cx="1837639" cy="1837639"/>
          </a:xfrm>
          <a:prstGeom prst="rect">
            <a:avLst/>
          </a:prstGeom>
        </p:spPr>
      </p:pic>
    </p:spTree>
    <p:extLst>
      <p:ext uri="{BB962C8B-B14F-4D97-AF65-F5344CB8AC3E}">
        <p14:creationId xmlns:p14="http://schemas.microsoft.com/office/powerpoint/2010/main" val="233646557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Box 4"/>
          <p:cNvSpPr txBox="1"/>
          <p:nvPr/>
        </p:nvSpPr>
        <p:spPr>
          <a:xfrm>
            <a:off x="4750065" y="1905000"/>
            <a:ext cx="3032761" cy="21996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6600" b="1">
                <a:solidFill>
                  <a:srgbClr val="1A4078"/>
                </a:solidFill>
                <a:latin typeface="Brandon Grotesque Bold"/>
                <a:ea typeface="Brandon Grotesque Bold"/>
                <a:cs typeface="Brandon Grotesque Bold"/>
                <a:sym typeface="Brandon Grotesque Bold"/>
              </a:defRPr>
            </a:pPr>
            <a:r>
              <a:t>50% </a:t>
            </a:r>
          </a:p>
          <a:p>
            <a:pPr algn="ctr">
              <a:defRPr sz="2400" b="1">
                <a:latin typeface="Brandon Grotesque Bold"/>
                <a:ea typeface="Brandon Grotesque Bold"/>
                <a:cs typeface="Brandon Grotesque Bold"/>
                <a:sym typeface="Brandon Grotesque Bold"/>
              </a:defRPr>
            </a:pPr>
            <a:r>
              <a:t>of students don’t seek help for their mental health.</a:t>
            </a:r>
          </a:p>
        </p:txBody>
      </p:sp>
      <p:graphicFrame>
        <p:nvGraphicFramePr>
          <p:cNvPr id="110" name="Chart 1"/>
          <p:cNvGraphicFramePr/>
          <p:nvPr>
            <p:extLst>
              <p:ext uri="{D42A27DB-BD31-4B8C-83A1-F6EECF244321}">
                <p14:modId xmlns:p14="http://schemas.microsoft.com/office/powerpoint/2010/main" val="2876809907"/>
              </p:ext>
            </p:extLst>
          </p:nvPr>
        </p:nvGraphicFramePr>
        <p:xfrm>
          <a:off x="1284036" y="1539794"/>
          <a:ext cx="3109899" cy="29464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itle 1"/>
          <p:cNvSpPr txBox="1">
            <a:spLocks noGrp="1"/>
          </p:cNvSpPr>
          <p:nvPr>
            <p:ph type="title"/>
          </p:nvPr>
        </p:nvSpPr>
        <p:spPr>
          <a:prstGeom prst="rect">
            <a:avLst/>
          </a:prstGeom>
        </p:spPr>
        <p:txBody>
          <a:bodyPr/>
          <a:lstStyle/>
          <a:p>
            <a:r>
              <a:t>Purpose</a:t>
            </a:r>
          </a:p>
        </p:txBody>
      </p:sp>
      <p:sp>
        <p:nvSpPr>
          <p:cNvPr id="113" name="Content Placeholder 3"/>
          <p:cNvSpPr txBox="1">
            <a:spLocks noGrp="1"/>
          </p:cNvSpPr>
          <p:nvPr>
            <p:ph type="body" idx="1"/>
          </p:nvPr>
        </p:nvSpPr>
        <p:spPr>
          <a:prstGeom prst="rect">
            <a:avLst/>
          </a:prstGeom>
        </p:spPr>
        <p:txBody>
          <a:bodyPr/>
          <a:lstStyle/>
          <a:p>
            <a:pPr marL="0" indent="0">
              <a:buSzTx/>
              <a:buNone/>
              <a:defRPr b="1">
                <a:solidFill>
                  <a:srgbClr val="000000"/>
                </a:solidFill>
                <a:latin typeface="Brandon Grotesque Bold"/>
                <a:ea typeface="Brandon Grotesque Bold"/>
                <a:cs typeface="Brandon Grotesque Bold"/>
                <a:sym typeface="Brandon Grotesque Bold"/>
              </a:defRPr>
            </a:pPr>
            <a:r>
              <a:rPr>
                <a:latin typeface="Brandon Grotesque Regular" panose="020B0503020203060202" pitchFamily="34" charset="77"/>
              </a:rPr>
              <a:t>To help us better understand a </a:t>
            </a:r>
            <a:r>
              <a:rPr>
                <a:solidFill>
                  <a:srgbClr val="215591"/>
                </a:solidFill>
                <a:latin typeface="Brandon Grotesque Regular" panose="020B0503020203060202" pitchFamily="34" charset="77"/>
              </a:rPr>
              <a:t>definition of mental health, </a:t>
            </a:r>
            <a:r>
              <a:rPr>
                <a:latin typeface="Brandon Grotesque Regular" panose="020B0503020203060202" pitchFamily="34" charset="77"/>
              </a:rPr>
              <a:t>the reasons people don’t seek help, and our own personal barriers to achieving effective ways of addressing challenges in our lives.</a:t>
            </a:r>
          </a:p>
        </p:txBody>
      </p:sp>
    </p:spTree>
  </p:cSld>
  <p:clrMapOvr>
    <a:masterClrMapping/>
  </p:clrMapOvr>
  <p:transition spd="slow">
    <p:fade/>
  </p:transition>
</p:sld>
</file>

<file path=ppt/theme/theme1.xml><?xml version="1.0" encoding="utf-8"?>
<a:theme xmlns:a="http://schemas.openxmlformats.org/drawingml/2006/main" name="1_Office Theme">
  <a:themeElements>
    <a:clrScheme name="1_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1_Office Theme">
      <a:majorFont>
        <a:latin typeface="Helvetica"/>
        <a:ea typeface="Helvetica"/>
        <a:cs typeface="Helvetica"/>
      </a:majorFont>
      <a:minorFont>
        <a:latin typeface="Calibri"/>
        <a:ea typeface="Calibri"/>
        <a:cs typeface="Calibri"/>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1_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1_Office Theme">
      <a:majorFont>
        <a:latin typeface="Helvetica"/>
        <a:ea typeface="Helvetica"/>
        <a:cs typeface="Helvetica"/>
      </a:majorFont>
      <a:minorFont>
        <a:latin typeface="Calibri"/>
        <a:ea typeface="Calibri"/>
        <a:cs typeface="Calibri"/>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602E4586371940BDBD4D3EFA35C70B" ma:contentTypeVersion="22" ma:contentTypeDescription="Create a new document." ma:contentTypeScope="" ma:versionID="d8920183b01f7a3f52eaf82265f69f63">
  <xsd:schema xmlns:xsd="http://www.w3.org/2001/XMLSchema" xmlns:xs="http://www.w3.org/2001/XMLSchema" xmlns:p="http://schemas.microsoft.com/office/2006/metadata/properties" xmlns:ns1="http://schemas.microsoft.com/sharepoint/v3" xmlns:ns2="70d8ef46-f70b-40d4-8a9a-109fb425053b" xmlns:ns3="0b0c7592-861e-464c-bfa0-3a287dbe2da0" targetNamespace="http://schemas.microsoft.com/office/2006/metadata/properties" ma:root="true" ma:fieldsID="2203555b247ac78e4d8f348a5ca7cf90" ns1:_="" ns2:_="" ns3:_="">
    <xsd:import namespace="http://schemas.microsoft.com/sharepoint/v3"/>
    <xsd:import namespace="70d8ef46-f70b-40d4-8a9a-109fb425053b"/>
    <xsd:import namespace="0b0c7592-861e-464c-bfa0-3a287dbe2da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d8ef46-f70b-40d4-8a9a-109fb42505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8786f8a-3b74-4baf-b4b1-29b3895202b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0c7592-861e-464c-bfa0-3a287dbe2da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32c10-d474-4635-838e-035a36cecb1f}" ma:internalName="TaxCatchAll" ma:showField="CatchAllData" ma:web="0b0c7592-861e-464c-bfa0-3a287dbe2d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70d8ef46-f70b-40d4-8a9a-109fb425053b" xsi:nil="true"/>
    <TaxCatchAll xmlns="0b0c7592-861e-464c-bfa0-3a287dbe2da0" xsi:nil="true"/>
    <_ip_UnifiedCompliancePolicyProperties xmlns="http://schemas.microsoft.com/sharepoint/v3" xsi:nil="true"/>
    <lcf76f155ced4ddcb4097134ff3c332f xmlns="70d8ef46-f70b-40d4-8a9a-109fb425053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9A02CE-888E-49E7-9CD2-C28586233379}">
  <ds:schemaRefs>
    <ds:schemaRef ds:uri="0b0c7592-861e-464c-bfa0-3a287dbe2da0"/>
    <ds:schemaRef ds:uri="70d8ef46-f70b-40d4-8a9a-109fb425053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7BC3F2D-767F-4570-BBD3-7F74468EEC8D}">
  <ds:schemaRefs>
    <ds:schemaRef ds:uri="http://schemas.microsoft.com/sharepoint/v3/contenttype/forms"/>
  </ds:schemaRefs>
</ds:datastoreItem>
</file>

<file path=customXml/itemProps3.xml><?xml version="1.0" encoding="utf-8"?>
<ds:datastoreItem xmlns:ds="http://schemas.openxmlformats.org/officeDocument/2006/customXml" ds:itemID="{17A5CA2B-2773-49F0-BB56-62D0F85C0F76}">
  <ds:schemaRefs>
    <ds:schemaRef ds:uri="0b0c7592-861e-464c-bfa0-3a287dbe2da0"/>
    <ds:schemaRef ds:uri="70d8ef46-f70b-40d4-8a9a-109fb425053b"/>
    <ds:schemaRef ds:uri="http://schemas.microsoft.com/office/2006/documentManagement/types"/>
    <ds:schemaRef ds:uri="http://schemas.microsoft.com/sharepoint/v3"/>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10</TotalTime>
  <Words>4256</Words>
  <Application>Microsoft Macintosh PowerPoint</Application>
  <PresentationFormat>On-screen Show (4:3)</PresentationFormat>
  <Paragraphs>348</Paragraphs>
  <Slides>71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71</vt:i4>
      </vt:variant>
    </vt:vector>
  </HeadingPairs>
  <TitlesOfParts>
    <vt:vector size="81" baseType="lpstr">
      <vt:lpstr>Brandon Grotesque Regular</vt:lpstr>
      <vt:lpstr>Calibri</vt:lpstr>
      <vt:lpstr>Arial</vt:lpstr>
      <vt:lpstr>Adobe Garamond Pro</vt:lpstr>
      <vt:lpstr>Brandon Grotesque Medium</vt:lpstr>
      <vt:lpstr>Brandon Grotesque Bold</vt:lpstr>
      <vt:lpstr>Times Roman</vt:lpstr>
      <vt:lpstr>Calibri Light</vt:lpstr>
      <vt:lpstr>Brandon Grotesque Black</vt:lpstr>
      <vt:lpstr>1_Office Theme</vt:lpstr>
      <vt:lpstr>Behind Happy Faces MENTAL HEALTH CURRICULUM</vt:lpstr>
      <vt:lpstr>Introduction</vt:lpstr>
      <vt:lpstr>Introduction</vt:lpstr>
      <vt:lpstr>PowerPoint Presentation</vt:lpstr>
      <vt:lpstr>PowerPoint Presentation</vt:lpstr>
      <vt:lpstr>The mental health crisis Is affecting young men differently:</vt:lpstr>
      <vt:lpstr>PowerPoint Presentation</vt:lpstr>
      <vt:lpstr>PowerPoint Presentation</vt:lpstr>
      <vt:lpstr>Purpose</vt:lpstr>
      <vt:lpstr>Exercise 1</vt:lpstr>
      <vt:lpstr>Exercise 1 (Part 2)</vt:lpstr>
      <vt:lpstr>Share</vt:lpstr>
      <vt:lpstr>Why?</vt:lpstr>
      <vt:lpstr>Take-Aways</vt:lpstr>
      <vt:lpstr>Mental Health</vt:lpstr>
      <vt:lpstr>Exercise 2</vt:lpstr>
      <vt:lpstr>Exercise 2</vt:lpstr>
      <vt:lpstr>Exercise 2</vt:lpstr>
      <vt:lpstr>Share</vt:lpstr>
      <vt:lpstr>Take-aways</vt:lpstr>
      <vt:lpstr>Wrap-up</vt:lpstr>
      <vt:lpstr>Exercise 3</vt:lpstr>
      <vt:lpstr>Exercise 3</vt:lpstr>
      <vt:lpstr>Exercise 3</vt:lpstr>
      <vt:lpstr>Share</vt:lpstr>
      <vt:lpstr>Examples</vt:lpstr>
      <vt:lpstr>Anxiety Spectrum</vt:lpstr>
      <vt:lpstr>Important Points About Anxiety</vt:lpstr>
      <vt:lpstr>Share</vt:lpstr>
      <vt:lpstr>Examples</vt:lpstr>
      <vt:lpstr>Depression Spectrum</vt:lpstr>
      <vt:lpstr>Important Points About Clinical Depression</vt:lpstr>
      <vt:lpstr>Important Points About Suicide</vt:lpstr>
      <vt:lpstr>Suicidal Thoughts Spectrum</vt:lpstr>
      <vt:lpstr>Coping</vt:lpstr>
      <vt:lpstr>Coping</vt:lpstr>
      <vt:lpstr>Definition of Coping</vt:lpstr>
      <vt:lpstr>Exercise 4</vt:lpstr>
      <vt:lpstr>Exercise 4</vt:lpstr>
      <vt:lpstr>Share</vt:lpstr>
      <vt:lpstr>Take-aways</vt:lpstr>
      <vt:lpstr>PowerPoint Presentation</vt:lpstr>
      <vt:lpstr>Exercise 5</vt:lpstr>
      <vt:lpstr>Share</vt:lpstr>
      <vt:lpstr>Take-aways</vt:lpstr>
      <vt:lpstr>Changing Coping Mechanisms</vt:lpstr>
      <vt:lpstr>Wrap-up</vt:lpstr>
      <vt:lpstr>PowerPoint Presentation</vt:lpstr>
      <vt:lpstr>Goal</vt:lpstr>
      <vt:lpstr>Exercise 6</vt:lpstr>
      <vt:lpstr>Exercise 6</vt:lpstr>
      <vt:lpstr>5 ways to express you’re having this conversation because you care:</vt:lpstr>
      <vt:lpstr>In your groups write down 5 open ended questions you can ask to help someone share what is happening.</vt:lpstr>
      <vt:lpstr>Open-ended Questions</vt:lpstr>
      <vt:lpstr>In your groups write down 5 steps you can take if your friend refuses to seek help and their situation gets worse.</vt:lpstr>
      <vt:lpstr>5 steps you can take if your friend refuses to get help:</vt:lpstr>
      <vt:lpstr>In your groups write down 5 things you can do to take care of yourself while your friend is struggling with their mental health.</vt:lpstr>
      <vt:lpstr>Things you can do to take care of yourself:</vt:lpstr>
      <vt:lpstr>Take-aways</vt:lpstr>
      <vt:lpstr>Wrap-up</vt:lpstr>
      <vt:lpstr>Exercise 7</vt:lpstr>
      <vt:lpstr>Share</vt:lpstr>
      <vt:lpstr>Warning Signs For Suicide</vt:lpstr>
      <vt:lpstr>PowerPoint Presentation</vt:lpstr>
      <vt:lpstr>Steps to Take When Someone is Suicidal </vt:lpstr>
      <vt:lpstr>Conclusion</vt:lpstr>
      <vt:lpstr>Conclusion</vt:lpstr>
      <vt:lpstr>Conclusion</vt:lpstr>
      <vt:lpstr>Conclusion</vt:lpstr>
      <vt:lpstr>PROGRAM SURVEY </vt:lpstr>
      <vt:lpstr>Behind Happy Faces MENTAL HEALTH CURRICULUM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Grant Parker</cp:lastModifiedBy>
  <cp:revision>1</cp:revision>
  <dcterms:modified xsi:type="dcterms:W3CDTF">2026-08-26T18:03:54Z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0x01010078602E4586371940BDBD4D3EFA35C70B</vt:lpwstr>
  </property>
  <property fmtid="{D5CDD505-2E9C-101B-9397-08002B2CF9AE}" pid="3" name="MediaServiceImageTags">
    <vt:lpwstr/>
  </property>
</Properties>
</file>